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6" r:id="rId3"/>
    <p:sldId id="259" r:id="rId4"/>
    <p:sldId id="260" r:id="rId5"/>
    <p:sldId id="261" r:id="rId6"/>
    <p:sldId id="257"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19" name="18 Marcador de pie de página"/>
          <p:cNvSpPr>
            <a:spLocks noGrp="1"/>
          </p:cNvSpPr>
          <p:nvPr>
            <p:ph type="ftr" sz="quarter" idx="11"/>
          </p:nvPr>
        </p:nvSpPr>
        <p:spPr/>
        <p:txBody>
          <a:bodyPr/>
          <a:lstStyle/>
          <a:p>
            <a:endParaRPr lang="es-GT"/>
          </a:p>
        </p:txBody>
      </p:sp>
      <p:sp>
        <p:nvSpPr>
          <p:cNvPr id="27" name="26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FC27D8D0-6533-4F9B-8EA5-A0EC4D2D609A}" type="slidenum">
              <a:rPr lang="es-GT" smtClean="0"/>
              <a:pPr/>
              <a:t>‹Nº›</a:t>
            </a:fld>
            <a:endParaRPr lang="es-GT"/>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1B8E47ED-9BE5-44FF-B804-CC9BB60F549C}" type="datetimeFigureOut">
              <a:rPr lang="es-GT" smtClean="0"/>
              <a:pPr/>
              <a:t>20/05/2020</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a:xfrm>
            <a:off x="8077200" y="6356350"/>
            <a:ext cx="609600" cy="365125"/>
          </a:xfrm>
        </p:spPr>
        <p:txBody>
          <a:bodyPr/>
          <a:lstStyle/>
          <a:p>
            <a:fld id="{FC27D8D0-6533-4F9B-8EA5-A0EC4D2D609A}" type="slidenum">
              <a:rPr lang="es-GT" smtClean="0"/>
              <a:pPr/>
              <a:t>‹Nº›</a:t>
            </a:fld>
            <a:endParaRPr lang="es-GT"/>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E47ED-9BE5-44FF-B804-CC9BB60F549C}" type="datetimeFigureOut">
              <a:rPr lang="es-GT" smtClean="0"/>
              <a:pPr/>
              <a:t>20/05/2020</a:t>
            </a:fld>
            <a:endParaRPr lang="es-GT"/>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GT"/>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27D8D0-6533-4F9B-8EA5-A0EC4D2D609A}" type="slidenum">
              <a:rPr lang="es-GT" smtClean="0"/>
              <a:pPr/>
              <a:t>‹Nº›</a:t>
            </a:fld>
            <a:endParaRPr lang="es-GT"/>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ise_of_skywalker_">
            <a:hlinkClick r:id="" action="ppaction://media"/>
            <a:extLst>
              <a:ext uri="{FF2B5EF4-FFF2-40B4-BE49-F238E27FC236}">
                <a16:creationId xmlns:a16="http://schemas.microsoft.com/office/drawing/2014/main" xmlns="" id="{964CE873-760E-4BFE-BB39-57DF531D4BFD}"/>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cstate="print"/>
          <a:stretch>
            <a:fillRect/>
          </a:stretch>
        </p:blipFill>
        <p:spPr>
          <a:xfrm>
            <a:off x="4267200" y="3824288"/>
            <a:ext cx="609600" cy="609600"/>
          </a:xfrm>
        </p:spPr>
      </p:pic>
      <p:pic>
        <p:nvPicPr>
          <p:cNvPr id="5" name="Imagen 4">
            <a:extLst>
              <a:ext uri="{FF2B5EF4-FFF2-40B4-BE49-F238E27FC236}">
                <a16:creationId xmlns:a16="http://schemas.microsoft.com/office/drawing/2014/main" xmlns="" id="{F27081D3-1A36-4C82-B421-DA79953718D2}"/>
              </a:ext>
            </a:extLst>
          </p:cNvPr>
          <p:cNvPicPr>
            <a:picLocks noChangeAspect="1"/>
          </p:cNvPicPr>
          <p:nvPr/>
        </p:nvPicPr>
        <p:blipFill>
          <a:blip r:embed="rId5" cstate="print"/>
          <a:stretch>
            <a:fillRect/>
          </a:stretch>
        </p:blipFill>
        <p:spPr>
          <a:xfrm>
            <a:off x="1" y="0"/>
            <a:ext cx="914399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GT" sz="3200" dirty="0"/>
              <a:t>LAS CONDICIONES LABORALES Y ACADEMICAS EN LA FORMACIÓN PROFESIONAL DEL OPTOMETRA.</a:t>
            </a:r>
          </a:p>
        </p:txBody>
      </p:sp>
      <p:sp>
        <p:nvSpPr>
          <p:cNvPr id="3" name="2 Marcador de contenido"/>
          <p:cNvSpPr>
            <a:spLocks noGrp="1"/>
          </p:cNvSpPr>
          <p:nvPr>
            <p:ph idx="1"/>
          </p:nvPr>
        </p:nvSpPr>
        <p:spPr/>
        <p:txBody>
          <a:bodyPr/>
          <a:lstStyle/>
          <a:p>
            <a:r>
              <a:rPr lang="es-GT" dirty="0"/>
              <a:t>El trabajo del optómetra en salud visual Un profesional en optometría es el que se encarga del cuidado en la salud visual del paciente.</a:t>
            </a:r>
          </a:p>
          <a:p>
            <a:r>
              <a:rPr lang="es-GT" dirty="0"/>
              <a:t>Se capacita para: Diagnosticar Prescribir Tratar y Remitir al especialista adecuado para las condiciones que afecten al área visual</a:t>
            </a:r>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The Imperial March (From Star Wars_ Episode V - The Empire Strikes Back)_YqHxxJkwXOw (1)">
            <a:hlinkClick r:id="" action="ppaction://media"/>
            <a:extLst>
              <a:ext uri="{FF2B5EF4-FFF2-40B4-BE49-F238E27FC236}">
                <a16:creationId xmlns:a16="http://schemas.microsoft.com/office/drawing/2014/main" xmlns="" id="{72876D73-1345-4DF5-A5D0-3D4984EBF299}"/>
              </a:ext>
            </a:extLst>
          </p:cNvPr>
          <p:cNvPicPr>
            <a:picLocks noChangeAspect="1"/>
          </p:cNvPicPr>
          <p:nvPr>
            <a:audioFile r:link="rId1"/>
            <p:extLst>
              <p:ext uri="{DAA4B4D4-6D71-4841-9C94-3DE7FCFB9230}">
                <p14:media xmlns:p14="http://schemas.microsoft.com/office/powerpoint/2010/main" r:embed="rId2">
                  <p14:trim end="125965.625"/>
                </p14:media>
              </p:ext>
            </p:extLst>
          </p:nvPr>
        </p:nvPicPr>
        <p:blipFill>
          <a:blip r:embed="rId4" cstate="print"/>
          <a:stretch>
            <a:fillRect/>
          </a:stretch>
        </p:blipFill>
        <p:spPr>
          <a:xfrm>
            <a:off x="4267200" y="3124200"/>
            <a:ext cx="609600" cy="609600"/>
          </a:xfrm>
          <a:prstGeom prst="rect">
            <a:avLst/>
          </a:prstGeom>
        </p:spPr>
      </p:pic>
      <p:sp>
        <p:nvSpPr>
          <p:cNvPr id="2" name="1 Título"/>
          <p:cNvSpPr>
            <a:spLocks noGrp="1"/>
          </p:cNvSpPr>
          <p:nvPr>
            <p:ph type="title"/>
          </p:nvPr>
        </p:nvSpPr>
        <p:spPr>
          <a:xfrm>
            <a:off x="611560" y="476672"/>
            <a:ext cx="8229600" cy="1143000"/>
          </a:xfrm>
        </p:spPr>
        <p:txBody>
          <a:bodyPr>
            <a:normAutofit/>
          </a:bodyPr>
          <a:lstStyle/>
          <a:p>
            <a:endParaRPr lang="es-GT" b="1" i="1" dirty="0"/>
          </a:p>
        </p:txBody>
      </p:sp>
      <p:pic>
        <p:nvPicPr>
          <p:cNvPr id="4" name="3 Marcador de contenido" descr="maxresdefault.jpg"/>
          <p:cNvPicPr>
            <a:picLocks noGrp="1" noChangeAspect="1"/>
          </p:cNvPicPr>
          <p:nvPr>
            <p:ph idx="1"/>
          </p:nvPr>
        </p:nvPicPr>
        <p:blipFill>
          <a:blip r:embed="rId5" cstate="print"/>
          <a:stretch>
            <a:fillRect/>
          </a:stretch>
        </p:blipFill>
        <p:spPr>
          <a:xfrm>
            <a:off x="670278" y="1935163"/>
            <a:ext cx="7803444" cy="4389437"/>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559896"/>
          </a:xfrm>
        </p:spPr>
        <p:txBody>
          <a:bodyPr/>
          <a:lstStyle/>
          <a:p>
            <a:pPr fontAlgn="base">
              <a:buNone/>
            </a:pPr>
            <a:r>
              <a:rPr lang="es-GT" b="1" dirty="0" smtClean="0"/>
              <a:t>ANGIOFLURECEINA</a:t>
            </a:r>
          </a:p>
          <a:p>
            <a:pPr fontAlgn="base">
              <a:buNone/>
            </a:pPr>
            <a:r>
              <a:rPr lang="es-GT" dirty="0" smtClean="0"/>
              <a:t>También llamada </a:t>
            </a:r>
            <a:r>
              <a:rPr lang="es-GT" b="1" dirty="0" err="1" smtClean="0"/>
              <a:t>angiofluoresceinografía</a:t>
            </a:r>
            <a:r>
              <a:rPr lang="es-GT" dirty="0" smtClean="0"/>
              <a:t>, es una técnica diagnóstica que se utiliza en medicina para el estudio de los vasos sanguíneos de la retina. La retina es la capa de tejido sensible a la luz que se encuentra en el interior del ojo, gracias a la cual es posible la visión.</a:t>
            </a:r>
          </a:p>
          <a:p>
            <a:pPr>
              <a:buNone/>
            </a:pPr>
            <a:endParaRPr lang="es-GT" dirty="0"/>
          </a:p>
        </p:txBody>
      </p:sp>
      <p:pic>
        <p:nvPicPr>
          <p:cNvPr id="5" name="4 Imagen" descr="ANGIOFLURECEINA-300x282.gif"/>
          <p:cNvPicPr>
            <a:picLocks noChangeAspect="1"/>
          </p:cNvPicPr>
          <p:nvPr/>
        </p:nvPicPr>
        <p:blipFill>
          <a:blip r:embed="rId2" cstate="print"/>
          <a:stretch>
            <a:fillRect/>
          </a:stretch>
        </p:blipFill>
        <p:spPr>
          <a:xfrm>
            <a:off x="2987824" y="3284984"/>
            <a:ext cx="3600400" cy="3384376"/>
          </a:xfrm>
          <a:prstGeom prst="rect">
            <a:avLst/>
          </a:prstGeom>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36712"/>
            <a:ext cx="8229600" cy="4389120"/>
          </a:xfrm>
        </p:spPr>
        <p:txBody>
          <a:bodyPr/>
          <a:lstStyle/>
          <a:p>
            <a:pPr fontAlgn="base">
              <a:buNone/>
            </a:pPr>
            <a:r>
              <a:rPr lang="es-GT" b="1" dirty="0" smtClean="0"/>
              <a:t>ANÁLISIS DE DESLUMBRAMIENTO</a:t>
            </a:r>
          </a:p>
          <a:p>
            <a:pPr fontAlgn="base">
              <a:buNone/>
            </a:pPr>
            <a:endParaRPr lang="es-GT" b="1" dirty="0" smtClean="0"/>
          </a:p>
          <a:p>
            <a:pPr fontAlgn="base">
              <a:buNone/>
            </a:pPr>
            <a:r>
              <a:rPr lang="es-GT" dirty="0" smtClean="0"/>
              <a:t>Es un conjunto de efectos producidos por una cantidad de luz excesiva para el ojo que se va incrementando en los ojos formando catarata</a:t>
            </a:r>
          </a:p>
          <a:p>
            <a:pPr>
              <a:buNone/>
            </a:pPr>
            <a:endParaRPr lang="es-GT" dirty="0"/>
          </a:p>
        </p:txBody>
      </p:sp>
      <p:pic>
        <p:nvPicPr>
          <p:cNvPr id="4" name="3 Imagen" descr="ANALISIS-DE-DESLUMBRAMIENTO-300x229.jpg"/>
          <p:cNvPicPr>
            <a:picLocks noChangeAspect="1"/>
          </p:cNvPicPr>
          <p:nvPr/>
        </p:nvPicPr>
        <p:blipFill>
          <a:blip r:embed="rId2" cstate="print"/>
          <a:stretch>
            <a:fillRect/>
          </a:stretch>
        </p:blipFill>
        <p:spPr>
          <a:xfrm>
            <a:off x="2675894" y="3212976"/>
            <a:ext cx="4056346" cy="3096344"/>
          </a:xfrm>
          <a:prstGeom prst="rect">
            <a:avLst/>
          </a:prstGeom>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72816"/>
            <a:ext cx="8229600" cy="4389120"/>
          </a:xfrm>
        </p:spPr>
        <p:txBody>
          <a:bodyPr/>
          <a:lstStyle/>
          <a:p>
            <a:pPr fontAlgn="base">
              <a:buNone/>
            </a:pPr>
            <a:r>
              <a:rPr lang="es-GT" b="1" dirty="0" smtClean="0"/>
              <a:t>CAMPIMETRIA DOBLE FRECUENCIA</a:t>
            </a:r>
          </a:p>
          <a:p>
            <a:pPr fontAlgn="base">
              <a:buNone/>
            </a:pPr>
            <a:r>
              <a:rPr lang="es-GT" dirty="0" smtClean="0"/>
              <a:t>La  nueva tecnología de doble frecuencia FDT detecta pérdidas glaucomatosas con gran sensibilidad. Debido a la rapidez del examen, esta tecnología es muy útil para el estudio del campo visual en casos de dificultad de colaboración por edad avanzada.</a:t>
            </a:r>
          </a:p>
          <a:p>
            <a:endParaRPr lang="es-GT"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835696" y="502501"/>
            <a:ext cx="4896544" cy="635549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559896"/>
          </a:xfrm>
        </p:spPr>
        <p:txBody>
          <a:bodyPr>
            <a:normAutofit/>
          </a:bodyPr>
          <a:lstStyle/>
          <a:p>
            <a:pPr fontAlgn="base">
              <a:buNone/>
            </a:pPr>
            <a:r>
              <a:rPr lang="es-GT" b="1" dirty="0" smtClean="0"/>
              <a:t>LA MEIBOGRAFÍA ES UN NUEVO MÉTODO PARA EL ESTUDIO DE LAS GLÁNDULAS DE MEIBOMIO</a:t>
            </a:r>
            <a:endParaRPr lang="es-GT" dirty="0" smtClean="0"/>
          </a:p>
          <a:p>
            <a:pPr fontAlgn="base">
              <a:buNone/>
            </a:pPr>
            <a:endParaRPr lang="es-GT" dirty="0" smtClean="0"/>
          </a:p>
          <a:p>
            <a:pPr fontAlgn="base">
              <a:buNone/>
            </a:pPr>
            <a:r>
              <a:rPr lang="es-GT" dirty="0" smtClean="0"/>
              <a:t>Cuando se altera, los parpados rozan la superficie del ojo al parpadear, ocasionando la molesta sensación de “arenilla” y, al evaporarse rápidamente la película lagrimal, la superficie ocular queda expuesta al aire se deseca  y se dañan las células de estos tejidos, aumentando las molestias y cerrando un circulo vicioso que ira en aumento si no se trata correctamente, es lo que se conoce como Síndrome de </a:t>
            </a:r>
            <a:r>
              <a:rPr lang="es-GT" b="1" dirty="0" smtClean="0"/>
              <a:t>ojo seco </a:t>
            </a:r>
            <a:r>
              <a:rPr lang="es-GT" b="1" dirty="0" err="1" smtClean="0"/>
              <a:t>evaporativo</a:t>
            </a:r>
            <a:r>
              <a:rPr lang="es-GT" dirty="0" smtClean="0"/>
              <a:t> .</a:t>
            </a:r>
          </a:p>
          <a:p>
            <a:endParaRPr lang="es-GT" dirty="0"/>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pic>
        <p:nvPicPr>
          <p:cNvPr id="4" name="3 Marcador de contenido" descr="MEIBOGRAFIA-1-300x224.jpeg"/>
          <p:cNvPicPr>
            <a:picLocks noGrp="1" noChangeAspect="1"/>
          </p:cNvPicPr>
          <p:nvPr>
            <p:ph idx="1"/>
          </p:nvPr>
        </p:nvPicPr>
        <p:blipFill>
          <a:blip r:embed="rId2" cstate="print"/>
          <a:stretch>
            <a:fillRect/>
          </a:stretch>
        </p:blipFill>
        <p:spPr>
          <a:xfrm>
            <a:off x="1115616" y="836712"/>
            <a:ext cx="6750750" cy="5040560"/>
          </a:xfrm>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2076840"/>
          </a:xfrm>
        </p:spPr>
        <p:txBody>
          <a:bodyPr>
            <a:normAutofit/>
          </a:bodyPr>
          <a:lstStyle/>
          <a:p>
            <a:r>
              <a:rPr lang="es-GT" b="1" dirty="0" smtClean="0"/>
              <a:t>OCT DE GLAUCOMA</a:t>
            </a:r>
            <a:br>
              <a:rPr lang="es-GT" b="1" dirty="0" smtClean="0"/>
            </a:br>
            <a:r>
              <a:rPr lang="es-GT" sz="2400" dirty="0" smtClean="0"/>
              <a:t> Análisis de la cabeza del nervio óptico. Análisis del espesor de la capa de fibras nerviosas </a:t>
            </a:r>
            <a:r>
              <a:rPr lang="es-GT" sz="2400" dirty="0" err="1" smtClean="0"/>
              <a:t>retinales</a:t>
            </a:r>
            <a:r>
              <a:rPr lang="es-GT" sz="2400" dirty="0" smtClean="0"/>
              <a:t>, comparado con la base de datos normativa. Análisis exclusivo del complejo de células ganglionares.</a:t>
            </a:r>
            <a:endParaRPr lang="es-GT" sz="2400" dirty="0"/>
          </a:p>
        </p:txBody>
      </p:sp>
      <p:pic>
        <p:nvPicPr>
          <p:cNvPr id="4" name="3 Marcador de contenido" descr="OCT-GLAUCOMA-300x296.jpg"/>
          <p:cNvPicPr>
            <a:picLocks noGrp="1" noChangeAspect="1"/>
          </p:cNvPicPr>
          <p:nvPr>
            <p:ph idx="1"/>
          </p:nvPr>
        </p:nvPicPr>
        <p:blipFill>
          <a:blip r:embed="rId2" cstate="print"/>
          <a:stretch>
            <a:fillRect/>
          </a:stretch>
        </p:blipFill>
        <p:spPr>
          <a:xfrm>
            <a:off x="2699792" y="2804868"/>
            <a:ext cx="4107904" cy="4053132"/>
          </a:xfrm>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t> </a:t>
            </a:r>
            <a:endParaRPr lang="es-GT" dirty="0"/>
          </a:p>
        </p:txBody>
      </p:sp>
      <p:sp>
        <p:nvSpPr>
          <p:cNvPr id="3" name="2 Marcador de contenido"/>
          <p:cNvSpPr>
            <a:spLocks noGrp="1"/>
          </p:cNvSpPr>
          <p:nvPr>
            <p:ph idx="1"/>
          </p:nvPr>
        </p:nvSpPr>
        <p:spPr/>
        <p:txBody>
          <a:bodyPr/>
          <a:lstStyle/>
          <a:p>
            <a:pPr>
              <a:buNone/>
            </a:pPr>
            <a:r>
              <a:rPr lang="es-GT" dirty="0" smtClean="0"/>
              <a:t>Planteamientos </a:t>
            </a:r>
          </a:p>
          <a:p>
            <a:pPr>
              <a:buNone/>
            </a:pPr>
            <a:endParaRPr lang="es-GT" dirty="0" smtClean="0"/>
          </a:p>
          <a:p>
            <a:pPr>
              <a:buNone/>
            </a:pPr>
            <a:r>
              <a:rPr lang="es-GT" dirty="0" smtClean="0"/>
              <a:t>Dudas</a:t>
            </a:r>
          </a:p>
          <a:p>
            <a:pPr>
              <a:buNone/>
            </a:pPr>
            <a:r>
              <a:rPr lang="es-GT" dirty="0" smtClean="0"/>
              <a:t>Preguntas</a:t>
            </a:r>
          </a:p>
          <a:p>
            <a:pPr>
              <a:buNone/>
            </a:pPr>
            <a:r>
              <a:rPr lang="es-GT" dirty="0" smtClean="0"/>
              <a:t>Realizar un consensó </a:t>
            </a:r>
            <a:endParaRPr lang="es-GT"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476672"/>
            <a:ext cx="7128792" cy="1080120"/>
          </a:xfrm>
        </p:spPr>
        <p:txBody>
          <a:bodyPr>
            <a:normAutofit/>
          </a:bodyPr>
          <a:lstStyle/>
          <a:p>
            <a:r>
              <a:rPr lang="es-GT" sz="1800" i="1" dirty="0">
                <a:solidFill>
                  <a:schemeClr val="bg1">
                    <a:lumMod val="95000"/>
                    <a:lumOff val="5000"/>
                  </a:schemeClr>
                </a:solidFill>
              </a:rPr>
              <a:t>Sergio </a:t>
            </a:r>
            <a:r>
              <a:rPr lang="es-GT" sz="1800" i="1" dirty="0" err="1">
                <a:solidFill>
                  <a:schemeClr val="bg1">
                    <a:lumMod val="95000"/>
                    <a:lumOff val="5000"/>
                  </a:schemeClr>
                </a:solidFill>
              </a:rPr>
              <a:t>Anzueto</a:t>
            </a:r>
            <a:r>
              <a:rPr lang="es-GT" sz="4000" i="1" dirty="0"/>
              <a:t/>
            </a:r>
            <a:br>
              <a:rPr lang="es-GT" sz="4000" i="1" dirty="0"/>
            </a:br>
            <a:r>
              <a:rPr lang="es-GT" sz="1800" i="1" dirty="0">
                <a:solidFill>
                  <a:schemeClr val="bg1">
                    <a:lumMod val="95000"/>
                    <a:lumOff val="5000"/>
                  </a:schemeClr>
                </a:solidFill>
              </a:rPr>
              <a:t>jefe de clínica de lentes de contacto INTEVISA  </a:t>
            </a:r>
          </a:p>
        </p:txBody>
      </p:sp>
      <p:sp>
        <p:nvSpPr>
          <p:cNvPr id="3" name="2 Subtítulo"/>
          <p:cNvSpPr>
            <a:spLocks noGrp="1"/>
          </p:cNvSpPr>
          <p:nvPr>
            <p:ph type="subTitle" idx="1"/>
          </p:nvPr>
        </p:nvSpPr>
        <p:spPr>
          <a:xfrm>
            <a:off x="533400" y="1700808"/>
            <a:ext cx="7854696" cy="4896544"/>
          </a:xfrm>
        </p:spPr>
        <p:txBody>
          <a:bodyPr>
            <a:noAutofit/>
          </a:bodyPr>
          <a:lstStyle/>
          <a:p>
            <a:endParaRPr lang="es-GT" sz="3600" b="1" i="1" dirty="0"/>
          </a:p>
          <a:p>
            <a:r>
              <a:rPr lang="es-GT" sz="3600" b="1" i="1" dirty="0"/>
              <a:t>Optometría: retos y oportunidades hacia futuro</a:t>
            </a:r>
          </a:p>
          <a:p>
            <a:r>
              <a:rPr lang="es-GT" sz="3600" b="1" i="1" dirty="0"/>
              <a:t> </a:t>
            </a:r>
          </a:p>
          <a:p>
            <a:r>
              <a:rPr lang="es-GT" sz="4800" b="1" i="1" dirty="0">
                <a:solidFill>
                  <a:srgbClr val="C00000"/>
                </a:solidFill>
              </a:rPr>
              <a:t>STAR WAR LA ERA DEL COVID-19</a:t>
            </a:r>
            <a:endParaRPr lang="es-GT" sz="4800" i="1" dirty="0">
              <a:solidFill>
                <a:srgbClr val="C00000"/>
              </a:solidFill>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507288" cy="1370416"/>
          </a:xfrm>
        </p:spPr>
        <p:txBody>
          <a:bodyPr>
            <a:normAutofit/>
          </a:bodyPr>
          <a:lstStyle/>
          <a:p>
            <a:endParaRPr lang="es-GT" b="1" dirty="0"/>
          </a:p>
        </p:txBody>
      </p:sp>
      <p:sp>
        <p:nvSpPr>
          <p:cNvPr id="3" name="2 Marcador de contenido"/>
          <p:cNvSpPr>
            <a:spLocks noGrp="1"/>
          </p:cNvSpPr>
          <p:nvPr>
            <p:ph idx="1"/>
          </p:nvPr>
        </p:nvSpPr>
        <p:spPr/>
        <p:txBody>
          <a:bodyPr>
            <a:normAutofit/>
          </a:bodyPr>
          <a:lstStyle/>
          <a:p>
            <a:r>
              <a:rPr lang="es-GT" b="1" dirty="0"/>
              <a:t>PLANTEAMIENTO DEL PROBLEMA</a:t>
            </a:r>
          </a:p>
          <a:p>
            <a:pPr>
              <a:buNone/>
            </a:pPr>
            <a:endParaRPr lang="es-GT" b="1" dirty="0"/>
          </a:p>
          <a:p>
            <a:pPr>
              <a:buNone/>
            </a:pPr>
            <a:r>
              <a:rPr lang="es-GT" b="1" dirty="0"/>
              <a:t>   Ubicación del problema en un contexto La educación universitaria en los cinco últimos años  no ha experimentado </a:t>
            </a:r>
            <a:r>
              <a:rPr lang="es-GT" b="1" dirty="0" smtClean="0"/>
              <a:t> </a:t>
            </a:r>
            <a:r>
              <a:rPr lang="es-GT" b="1" dirty="0"/>
              <a:t>innovaciones técnico pedagógicas, las mismas </a:t>
            </a:r>
            <a:r>
              <a:rPr lang="es-GT" b="1" dirty="0" smtClean="0"/>
              <a:t> no que </a:t>
            </a:r>
            <a:r>
              <a:rPr lang="es-GT" b="1" dirty="0"/>
              <a:t>han estado orientadas a buscar nuevas metodologías y procesos de mejoramiento </a:t>
            </a:r>
            <a:r>
              <a:rPr lang="es-GT" b="1" dirty="0" smtClean="0"/>
              <a:t>académico para el aprendizaje a equipos de diagnostico.</a:t>
            </a:r>
            <a:endParaRPr lang="es-GT" b="1"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703912"/>
          </a:xfrm>
        </p:spPr>
        <p:txBody>
          <a:bodyPr>
            <a:normAutofit/>
          </a:bodyPr>
          <a:lstStyle/>
          <a:p>
            <a:endParaRPr lang="es-GT" dirty="0" smtClean="0"/>
          </a:p>
          <a:p>
            <a:endParaRPr lang="es-GT" dirty="0" smtClean="0"/>
          </a:p>
          <a:p>
            <a:endParaRPr lang="es-GT" dirty="0" smtClean="0"/>
          </a:p>
          <a:p>
            <a:r>
              <a:rPr lang="es-GT" dirty="0" smtClean="0"/>
              <a:t>El </a:t>
            </a:r>
            <a:r>
              <a:rPr lang="es-GT" dirty="0"/>
              <a:t>problema de la formación del optómetra, tiene su origen en la falta de infraestructura física y equipamiento de diagnóstico optométrico, para que los docentes puedan realizar sus clases prácticas de exámenes objetivos y subjetivos a los estudiantes de optometría y lógicamente que sirva para que ellos puedan desarrollar las destrezas y habilidades de forma práctica de los </a:t>
            </a:r>
            <a:r>
              <a:rPr lang="es-GT" dirty="0" smtClean="0"/>
              <a:t>conocimientos</a:t>
            </a:r>
            <a:endParaRPr lang="es-GT"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8964488" cy="1143000"/>
          </a:xfrm>
        </p:spPr>
        <p:txBody>
          <a:bodyPr>
            <a:normAutofit fontScale="90000"/>
          </a:bodyPr>
          <a:lstStyle/>
          <a:p>
            <a:r>
              <a:rPr lang="es-GT" dirty="0"/>
              <a:t>Causas del problema consecuencias</a:t>
            </a:r>
          </a:p>
        </p:txBody>
      </p:sp>
      <p:sp>
        <p:nvSpPr>
          <p:cNvPr id="3" name="2 Marcador de contenido"/>
          <p:cNvSpPr>
            <a:spLocks noGrp="1"/>
          </p:cNvSpPr>
          <p:nvPr>
            <p:ph idx="1"/>
          </p:nvPr>
        </p:nvSpPr>
        <p:spPr/>
        <p:txBody>
          <a:bodyPr/>
          <a:lstStyle/>
          <a:p>
            <a:endParaRPr lang="es-GT" dirty="0" smtClean="0"/>
          </a:p>
          <a:p>
            <a:endParaRPr lang="es-GT" dirty="0" smtClean="0"/>
          </a:p>
          <a:p>
            <a:r>
              <a:rPr lang="es-GT" dirty="0" smtClean="0"/>
              <a:t>La </a:t>
            </a:r>
            <a:r>
              <a:rPr lang="es-GT" dirty="0"/>
              <a:t>carrera de Optometría no cuenta con los equipos tecnológicos para los exámenes objetivos de diagnóstico optométrico para que los estudiantes realicen sus prácticas y conozcan su manejo.</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a:t>Evaluación del problema </a:t>
            </a:r>
          </a:p>
        </p:txBody>
      </p:sp>
      <p:sp>
        <p:nvSpPr>
          <p:cNvPr id="3" name="2 Marcador de contenido"/>
          <p:cNvSpPr>
            <a:spLocks noGrp="1"/>
          </p:cNvSpPr>
          <p:nvPr>
            <p:ph idx="1"/>
          </p:nvPr>
        </p:nvSpPr>
        <p:spPr/>
        <p:txBody>
          <a:bodyPr>
            <a:normAutofit/>
          </a:bodyPr>
          <a:lstStyle/>
          <a:p>
            <a:pPr>
              <a:buNone/>
            </a:pPr>
            <a:endParaRPr lang="es-GT" sz="1800" b="1" dirty="0" smtClean="0"/>
          </a:p>
          <a:p>
            <a:pPr>
              <a:buNone/>
            </a:pPr>
            <a:endParaRPr lang="es-GT" sz="1800" b="1" dirty="0" smtClean="0"/>
          </a:p>
          <a:p>
            <a:pPr>
              <a:buNone/>
            </a:pPr>
            <a:r>
              <a:rPr lang="es-GT" sz="1800" b="1" dirty="0" smtClean="0"/>
              <a:t>Claro</a:t>
            </a:r>
            <a:r>
              <a:rPr lang="es-GT" sz="1800" b="1" dirty="0"/>
              <a:t>: </a:t>
            </a:r>
            <a:r>
              <a:rPr lang="es-GT" sz="1800" dirty="0"/>
              <a:t>La carrera de optometría como todas las de las ciencias de la salud debe proyectar su quehacer profesional dotándole de capacidades, conocimientos, procedimientos que se ajusten al nivel profesional de la oferta universitaria</a:t>
            </a:r>
            <a:r>
              <a:rPr lang="es-GT" sz="1800" b="1" dirty="0"/>
              <a:t>. </a:t>
            </a:r>
          </a:p>
          <a:p>
            <a:pPr>
              <a:buNone/>
            </a:pPr>
            <a:r>
              <a:rPr lang="es-GT" sz="1800" b="1" dirty="0"/>
              <a:t>Evidente: </a:t>
            </a:r>
            <a:r>
              <a:rPr lang="es-GT" sz="1800" dirty="0"/>
              <a:t>Los egresados de la carrera de optometría mantienen un grado de falencias en la formación profesional. </a:t>
            </a:r>
          </a:p>
          <a:p>
            <a:pPr>
              <a:buNone/>
            </a:pPr>
            <a:r>
              <a:rPr lang="es-GT" sz="1800" b="1" dirty="0"/>
              <a:t>Relevante: </a:t>
            </a:r>
            <a:r>
              <a:rPr lang="es-GT" sz="1800" dirty="0"/>
              <a:t>El manejo responsable de máquinas y equipos en el área de la optometría es responsabilidad académica de la universidad, puesto que sus egresados son la imagen institucional que se logra.</a:t>
            </a:r>
          </a:p>
          <a:p>
            <a:pPr>
              <a:buNone/>
            </a:pPr>
            <a:endParaRPr lang="es-GT" sz="1800" b="1"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pPr>
              <a:buNone/>
            </a:pPr>
            <a:r>
              <a:rPr lang="es-GT" dirty="0"/>
              <a:t>   Una nueva conciencia empieza a surgir: el hombre, enfrentado a la incertidumbre por todos los lados, es arrastrado hacia una nueva aventura. </a:t>
            </a:r>
          </a:p>
          <a:p>
            <a:pPr>
              <a:buNone/>
            </a:pPr>
            <a:r>
              <a:rPr lang="es-GT" dirty="0"/>
              <a:t>Hay que aprender a enfrentar la incertidumbre puesto que vivimos una época cambiante donde los valores son ambivalentes, donde todo está ligado. es por eso que la educación del futuro debe volver sobre las incertidumbres ligadas al conocimiento.</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r>
              <a:rPr lang="es-GT" dirty="0"/>
              <a:t>La mayoría de los optómetras trabajan en la práctica general. Algunos se especializan en atender a personas de la tercera edad (optometría geriátrica), y otros más en los niños (optometría pediátrica) También existen especialistas en baja visión (visión subnormal) que adaptan dispositivos visuales especializados. </a:t>
            </a:r>
          </a:p>
          <a:p>
            <a:r>
              <a:rPr lang="es-GT" dirty="0"/>
              <a:t>Algunos se especializan en lentes de contacto (optometrista contactólogo)</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GT" sz="4000" b="1" dirty="0"/>
              <a:t>Entrenamiento, otras calificaciones y Especialidad</a:t>
            </a:r>
          </a:p>
        </p:txBody>
      </p:sp>
      <p:sp>
        <p:nvSpPr>
          <p:cNvPr id="3" name="2 Marcador de contenido"/>
          <p:cNvSpPr>
            <a:spLocks noGrp="1"/>
          </p:cNvSpPr>
          <p:nvPr>
            <p:ph idx="1"/>
          </p:nvPr>
        </p:nvSpPr>
        <p:spPr/>
        <p:txBody>
          <a:bodyPr/>
          <a:lstStyle/>
          <a:p>
            <a:pPr>
              <a:buNone/>
            </a:pPr>
            <a:r>
              <a:rPr lang="es-GT" dirty="0"/>
              <a:t> El grado de Doctor en Optometría requiere la terminación de un programa de 4 años en una escuela de optometría acreditada, precedida por lo menos de 3 años de estudios pre optométricos de un colegio o una universidad acreditada. La mayoría de los estudiantes llegan con grado de licenciatura o más alto. </a:t>
            </a:r>
          </a:p>
          <a:p>
            <a:pPr>
              <a:buNone/>
            </a:pPr>
            <a:r>
              <a:rPr lang="es-GT" dirty="0"/>
              <a:t>Los optómetras que desean enseñar o realizar investigación pueden estudiar para grados de maestría o doctorado (</a:t>
            </a:r>
            <a:r>
              <a:rPr lang="es-GT" dirty="0" err="1"/>
              <a:t>Ph.</a:t>
            </a:r>
            <a:r>
              <a:rPr lang="es-GT" dirty="0"/>
              <a:t> D.) </a:t>
            </a:r>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473</TotalTime>
  <Words>622</Words>
  <Application>Microsoft Office PowerPoint</Application>
  <PresentationFormat>Presentación en pantalla (4:3)</PresentationFormat>
  <Paragraphs>49</Paragraphs>
  <Slides>19</Slides>
  <Notes>0</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Calibri</vt:lpstr>
      <vt:lpstr>Constantia</vt:lpstr>
      <vt:lpstr>Wingdings 2</vt:lpstr>
      <vt:lpstr>Flujo</vt:lpstr>
      <vt:lpstr>Presentación de PowerPoint</vt:lpstr>
      <vt:lpstr>Sergio Anzueto jefe de clínica de lentes de contacto INTEVISA  </vt:lpstr>
      <vt:lpstr>Presentación de PowerPoint</vt:lpstr>
      <vt:lpstr>Presentación de PowerPoint</vt:lpstr>
      <vt:lpstr>Causas del problema consecuencias</vt:lpstr>
      <vt:lpstr>Evaluación del problema </vt:lpstr>
      <vt:lpstr>Presentación de PowerPoint</vt:lpstr>
      <vt:lpstr>Presentación de PowerPoint</vt:lpstr>
      <vt:lpstr>Entrenamiento, otras calificaciones y Especialidad</vt:lpstr>
      <vt:lpstr>LAS CONDICIONES LABORALES Y ACADEMICAS EN LA FORMACIÓN PROFESIONAL DEL OPTOMETRA.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OCT DE GLAUCOMA  Análisis de la cabeza del nervio óptico. Análisis del espesor de la capa de fibras nerviosas retinales, comparado con la base de datos normativa. Análisis exclusivo del complejo de células ganglionares.</vt:lpstr>
      <vt:lpst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OpticaNuevoAmanecer</dc:creator>
  <cp:lastModifiedBy>Docencia</cp:lastModifiedBy>
  <cp:revision>43</cp:revision>
  <dcterms:created xsi:type="dcterms:W3CDTF">2020-05-14T16:11:43Z</dcterms:created>
  <dcterms:modified xsi:type="dcterms:W3CDTF">2020-05-20T22:53:55Z</dcterms:modified>
</cp:coreProperties>
</file>