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99" y="1131605"/>
            <a:ext cx="9865216" cy="452222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Desafíos en la Protección de la Población en condición de Privación de Libertad en el Contexto COVID-19</a:t>
            </a:r>
            <a:endParaRPr lang="es-SV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i="1" dirty="0" smtClean="0"/>
              <a:t>Facilitador: Herbert Walter Aquino Silva </a:t>
            </a:r>
            <a:endParaRPr lang="es-SV" i="1" dirty="0"/>
          </a:p>
        </p:txBody>
      </p:sp>
    </p:spTree>
    <p:extLst>
      <p:ext uri="{BB962C8B-B14F-4D97-AF65-F5344CB8AC3E}">
        <p14:creationId xmlns:p14="http://schemas.microsoft.com/office/powerpoint/2010/main" val="351976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99" y="1120462"/>
            <a:ext cx="9826580" cy="4610637"/>
          </a:xfrm>
          <a:prstGeom prst="rect">
            <a:avLst/>
          </a:prstGeom>
        </p:spPr>
      </p:pic>
      <p:sp>
        <p:nvSpPr>
          <p:cNvPr id="7" name="Títul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SV" sz="1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Gracias </a:t>
            </a:r>
            <a:endParaRPr lang="es-SV" sz="1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anose="020B0503020202020204" pitchFamily="34" charset="0"/>
            </a:endParaRPr>
          </a:p>
        </p:txBody>
      </p:sp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dirty="0" smtClean="0"/>
              <a:t>San marcos, joya entre montañas, 13 de junio de 2020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5635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873617"/>
            <a:ext cx="10039082" cy="4993783"/>
          </a:xfrm>
          <a:prstGeom prst="rect">
            <a:avLst/>
          </a:prstGeom>
        </p:spPr>
      </p:pic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1371600" y="873616"/>
            <a:ext cx="10039082" cy="1298083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es-SV" dirty="0" smtClean="0"/>
              <a:t>Ver</a:t>
            </a:r>
            <a:endParaRPr lang="es-SV" dirty="0"/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s-SV" b="1" dirty="0" smtClean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SV" sz="2400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</a:t>
            </a:r>
            <a:r>
              <a:rPr lang="es-SV" sz="2400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altas tasas de encarcelamiento junto con los altos niveles de ocupación de las prisiones generan un contexto donde los virus y las enfermedades se pueden propagar rápidamente. </a:t>
            </a:r>
            <a:r>
              <a:rPr lang="es-SV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requieren medidas inmediatas para contener esta situación dado que El Salvador ya </a:t>
            </a:r>
            <a:r>
              <a:rPr lang="es-SV" sz="2400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reportaron </a:t>
            </a:r>
            <a:r>
              <a:rPr lang="es-SV" sz="24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casos de la Covid-19 en algunas  cárceles.</a:t>
            </a:r>
            <a:endParaRPr lang="es-S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4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50" y="0"/>
            <a:ext cx="10058400" cy="6695122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prstTxWarp prst="textStop">
              <a:avLst/>
            </a:prstTxWarp>
            <a:noAutofit/>
          </a:bodyPr>
          <a:lstStyle/>
          <a:p>
            <a:pPr algn="just"/>
            <a:r>
              <a:rPr lang="es-SV" sz="3600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Reglas Nelson Mandela. Reglas </a:t>
            </a:r>
            <a:r>
              <a:rPr lang="es-SV" sz="3600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sz="3600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Bangkok.  Ley Penitenciaria.</a:t>
            </a:r>
            <a:endParaRPr lang="es-SV" sz="3600" dirty="0"/>
          </a:p>
        </p:txBody>
      </p:sp>
      <p:sp>
        <p:nvSpPr>
          <p:cNvPr id="4" name="Rectángulo 3"/>
          <p:cNvSpPr/>
          <p:nvPr/>
        </p:nvSpPr>
        <p:spPr>
          <a:xfrm>
            <a:off x="1493950" y="2558066"/>
            <a:ext cx="88864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SV" sz="20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SV" sz="2000" b="1" i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reclusos gozarán de los mismos estándares de atención sanitaria que estén disponibles en la comunidad exterior y tendrán acceso gratuito a los servicios de salud necesarios sin discriminación por razón de su situación jurídica</a:t>
            </a:r>
            <a:r>
              <a:rPr lang="es-SV" sz="20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 R.24)</a:t>
            </a:r>
            <a:endParaRPr lang="es-SV" sz="2000" b="1" i="1" dirty="0"/>
          </a:p>
        </p:txBody>
      </p:sp>
      <p:sp>
        <p:nvSpPr>
          <p:cNvPr id="5" name="Rectángulo 4"/>
          <p:cNvSpPr/>
          <p:nvPr/>
        </p:nvSpPr>
        <p:spPr>
          <a:xfrm>
            <a:off x="1592686" y="3822000"/>
            <a:ext cx="892935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SV" sz="2000" b="1" i="1" dirty="0">
                <a:latin typeface="Candara" panose="020E0502030303020204" pitchFamily="34" charset="0"/>
              </a:rPr>
              <a:t>Se brindarán a las reclusas servicios de atención de salud orientados expresamente a la mujer y como mínimo equivalentes a los que se prestan en la comunidad</a:t>
            </a:r>
            <a:r>
              <a:rPr lang="es-SV" sz="2000" b="1" i="1" dirty="0" smtClean="0">
                <a:latin typeface="Candara" panose="020E0502030303020204" pitchFamily="34" charset="0"/>
              </a:rPr>
              <a:t>. (R.10)</a:t>
            </a:r>
            <a:endParaRPr lang="es-SV" sz="2000" b="1" i="1" dirty="0">
              <a:latin typeface="Candara" panose="020E0502030303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92686" y="5085935"/>
            <a:ext cx="9032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SV" i="1" dirty="0" smtClean="0"/>
              <a:t> </a:t>
            </a:r>
            <a:r>
              <a:rPr lang="es-SV" sz="2000" b="1" i="1" dirty="0">
                <a:latin typeface="Candara" panose="020E0502030303020204" pitchFamily="34" charset="0"/>
              </a:rPr>
              <a:t>La administración penitenciaria </a:t>
            </a:r>
            <a:r>
              <a:rPr lang="es-SV" sz="2000" b="1" i="1" dirty="0" smtClean="0">
                <a:latin typeface="Candara" panose="020E0502030303020204" pitchFamily="34" charset="0"/>
              </a:rPr>
              <a:t>[…] tomará </a:t>
            </a:r>
            <a:r>
              <a:rPr lang="es-SV" sz="2000" b="1" i="1" dirty="0">
                <a:latin typeface="Candara" panose="020E0502030303020204" pitchFamily="34" charset="0"/>
              </a:rPr>
              <a:t>medidas de urgencia </a:t>
            </a:r>
            <a:r>
              <a:rPr lang="es-SV" sz="2000" b="1" i="1" dirty="0" smtClean="0">
                <a:latin typeface="Candara" panose="020E0502030303020204" pitchFamily="34" charset="0"/>
              </a:rPr>
              <a:t>y buscará  </a:t>
            </a:r>
            <a:r>
              <a:rPr lang="es-SV" sz="2000" b="1" i="1" dirty="0">
                <a:latin typeface="Candara" panose="020E0502030303020204" pitchFamily="34" charset="0"/>
              </a:rPr>
              <a:t>prevenir la propagación de enfermedades infecto-contagiosas, observando lo dispuesto en la legislación correspondiente</a:t>
            </a:r>
            <a:r>
              <a:rPr lang="es-SV" sz="2000" b="1" i="1" dirty="0" smtClean="0">
                <a:latin typeface="Candara" panose="020E0502030303020204" pitchFamily="34" charset="0"/>
              </a:rPr>
              <a:t>. (Art. 121 ) </a:t>
            </a:r>
            <a:endParaRPr lang="es-SV" sz="2000" b="1" i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685800"/>
            <a:ext cx="9871656" cy="5302876"/>
          </a:xfrm>
          <a:prstGeom prst="rect">
            <a:avLst/>
          </a:prstGeom>
        </p:spPr>
      </p:pic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>
            <a:prstTxWarp prst="textPlain">
              <a:avLst/>
            </a:prstTxWarp>
          </a:bodyPr>
          <a:lstStyle/>
          <a:p>
            <a:r>
              <a:rPr lang="es-SV" dirty="0" smtClean="0"/>
              <a:t>Juzgar</a:t>
            </a:r>
            <a:endParaRPr lang="es-SV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s-SV" sz="2400" b="1" i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medidas que se apliquen deberían reflejar, los principios </a:t>
            </a:r>
            <a:r>
              <a:rPr lang="es-SV" sz="24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sz="2400" b="1" i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 causar daño” y de “equivalencia de la atención médica</a:t>
            </a:r>
            <a:r>
              <a:rPr lang="es-SV" sz="24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LcPeriod"/>
            </a:pPr>
            <a:r>
              <a:rPr lang="es-SV" sz="24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sz="2400" b="1" i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Asimismo, </a:t>
            </a:r>
            <a:r>
              <a:rPr lang="es-SV" sz="2400" b="1" i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es-SV" sz="2400" b="1" i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 transparente con todas las personas privadas de libertad, sus familias y los medios de comunicación en lo relativo a las medidas que se adopten y las razones de las mismas.</a:t>
            </a:r>
            <a:endParaRPr lang="es-SV" sz="24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sz="2400" b="1" i="1" dirty="0"/>
          </a:p>
        </p:txBody>
      </p:sp>
    </p:spTree>
    <p:extLst>
      <p:ext uri="{BB962C8B-B14F-4D97-AF65-F5344CB8AC3E}">
        <p14:creationId xmlns:p14="http://schemas.microsoft.com/office/powerpoint/2010/main" val="33670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080" y="620005"/>
            <a:ext cx="5374784" cy="4893647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71471" y="620006"/>
            <a:ext cx="4524777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AutoNum type="arabicParenR"/>
            </a:pPr>
            <a:r>
              <a:rPr lang="es-SV" sz="2400" dirty="0" smtClean="0"/>
              <a:t>El </a:t>
            </a:r>
            <a:r>
              <a:rPr lang="es-SV" sz="2400" dirty="0"/>
              <a:t>centro penitenciario protege y atiende a las personas privadas de la libertad contra la COVID-19</a:t>
            </a:r>
            <a:r>
              <a:rPr lang="es-SV" sz="2400" dirty="0" smtClean="0"/>
              <a:t>.</a:t>
            </a:r>
          </a:p>
          <a:p>
            <a:pPr marL="457200" indent="-457200" algn="just">
              <a:buAutoNum type="arabicParenR"/>
            </a:pPr>
            <a:r>
              <a:rPr lang="es-SV" sz="2400" dirty="0" smtClean="0"/>
              <a:t> El </a:t>
            </a:r>
            <a:r>
              <a:rPr lang="es-SV" sz="2400" dirty="0"/>
              <a:t>centro penitenciario protege y atiende a su personal contra la COVID-19. </a:t>
            </a:r>
            <a:endParaRPr lang="es-SV" sz="2400" dirty="0" smtClean="0"/>
          </a:p>
          <a:p>
            <a:pPr marL="457200" indent="-457200" algn="just">
              <a:buAutoNum type="arabicParenR"/>
            </a:pPr>
            <a:r>
              <a:rPr lang="es-SV" sz="2400" dirty="0" smtClean="0"/>
              <a:t>El </a:t>
            </a:r>
            <a:r>
              <a:rPr lang="es-SV" sz="2400" dirty="0"/>
              <a:t>centro penitenciario protege a las y los visitantes contra la COVID-19. </a:t>
            </a:r>
            <a:endParaRPr lang="es-SV" sz="2400" dirty="0" smtClean="0"/>
          </a:p>
          <a:p>
            <a:pPr marL="457200" indent="-457200" algn="just">
              <a:buAutoNum type="arabicParenR"/>
            </a:pPr>
            <a:r>
              <a:rPr lang="es-SV" sz="2400" dirty="0" smtClean="0"/>
              <a:t>El </a:t>
            </a:r>
            <a:r>
              <a:rPr lang="es-SV" sz="2400" dirty="0"/>
              <a:t>centro penitenciario protege y atiende a las niñas y niños contra la COVID-19.</a:t>
            </a:r>
          </a:p>
        </p:txBody>
      </p:sp>
    </p:spTree>
    <p:extLst>
      <p:ext uri="{BB962C8B-B14F-4D97-AF65-F5344CB8AC3E}">
        <p14:creationId xmlns:p14="http://schemas.microsoft.com/office/powerpoint/2010/main" val="302253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663" y="4102625"/>
            <a:ext cx="6348548" cy="23416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903253"/>
              </p:ext>
            </p:extLst>
          </p:nvPr>
        </p:nvGraphicFramePr>
        <p:xfrm>
          <a:off x="2032000" y="719666"/>
          <a:ext cx="8876406" cy="30835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8876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Medidas  urgentes  a  implementar </a:t>
                      </a: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Llevar a cabo evaluaciones urgentes para identificar, entre las poblaciones de detenidos, a aquellas personas que corren un riesgo mayor, tomando en consideración a todos los grupos vulnerables particulares.</a:t>
                      </a:r>
                      <a:endParaRPr lang="es-SV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Reducir la población</a:t>
                      </a:r>
                      <a:r>
                        <a:rPr lang="es-SV" sz="2000" b="1" baseline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privada de libertad</a:t>
                      </a: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aplicando regímenes de puesta en libertad anticipada, provisional o temporal.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Fijar</a:t>
                      </a:r>
                      <a:r>
                        <a:rPr lang="es-SV" sz="2000" b="1" baseline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especial interés, </a:t>
                      </a: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 aquellos lugares de detención en que la ocupación exceda la capacidad oficial,</a:t>
                      </a:r>
                      <a:r>
                        <a:rPr lang="es-SV" sz="2000" b="1" baseline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SV" sz="20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 no permita mantener el distanciamiento social.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034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972556"/>
              </p:ext>
            </p:extLst>
          </p:nvPr>
        </p:nvGraphicFramePr>
        <p:xfrm>
          <a:off x="1815921" y="3694686"/>
          <a:ext cx="9208394" cy="1920240"/>
        </p:xfrm>
        <a:graphic>
          <a:graphicData uri="http://schemas.openxmlformats.org/drawingml/2006/table">
            <a:tbl>
              <a:tblPr bandRow="1">
                <a:tableStyleId>{7E9639D4-E3E2-4D34-9284-5A2195B3D0D7}</a:tableStyleId>
              </a:tblPr>
              <a:tblGrid>
                <a:gridCol w="9208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Examinar todos los casos de detención preventiva para determinar si esta es estrictamente necesaria habida cuenta de la emergencia de salud pública existente.</a:t>
                      </a:r>
                      <a:endParaRPr lang="es-S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Antes de poner en libertad a las personas detenidas, llevar a cabo un cribado, a fin de garantizar que se adopten las medidas adecuadas para quienes den positivo .</a:t>
                      </a:r>
                      <a:endParaRPr lang="es-S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Garantizar que los mecanismos de denuncia existentes sigan funcionando de manera efectiva.</a:t>
                      </a:r>
                      <a:endParaRPr lang="es-S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0217" y="862885"/>
            <a:ext cx="6204857" cy="26257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82325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349" y="463640"/>
            <a:ext cx="9247032" cy="5981852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50380"/>
              </p:ext>
            </p:extLst>
          </p:nvPr>
        </p:nvGraphicFramePr>
        <p:xfrm>
          <a:off x="1323662" y="463640"/>
          <a:ext cx="4871076" cy="9867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871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96354">
                <a:tc>
                  <a:txBody>
                    <a:bodyPr/>
                    <a:lstStyle/>
                    <a:p>
                      <a:pPr marL="342900" indent="-34290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24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roporcionar de manera gratuita los medios y suministros suficientes para todas personas detenidas, a fin de garantizar que puedan mantener el mismo nivel de higiene personal que el que ha de seguir la población en su  conjunto.</a:t>
                      </a:r>
                      <a:endParaRPr lang="es-SV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5498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Cuando los regímenes de visita se restrinjan por motivos de salud, proporcionar suficientes métodos alternativos compensatorios</a:t>
                      </a:r>
                      <a:r>
                        <a:rPr lang="es-SV" sz="1800" b="1" baseline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teléfono, Internet,</a:t>
                      </a:r>
                      <a:r>
                        <a:rPr lang="es-SV" sz="1800" b="1" baseline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correo electrónico, comunicación por vídeo) para que las personas detenidas mantengan el contacto con sus familias y con el mundo exterior. </a:t>
                      </a:r>
                    </a:p>
                    <a:p>
                      <a:pPr marL="0" indent="0" algn="just">
                        <a:buFont typeface="Courier New" panose="02070309020205020404" pitchFamily="49" charset="0"/>
                        <a:buNone/>
                      </a:pPr>
                      <a:r>
                        <a:rPr lang="es-SV" sz="1800" b="1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Esos métodos han de facilitarse y fomentarse, además de ser frecuentes y gratuitos</a:t>
                      </a:r>
                      <a:r>
                        <a:rPr lang="es-SV" sz="1800" b="0" dirty="0" smtClean="0">
                          <a:effectLst/>
                          <a:latin typeface="Candara" panose="020E05020303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5498">
                <a:tc>
                  <a:txBody>
                    <a:bodyPr/>
                    <a:lstStyle/>
                    <a:p>
                      <a:pPr marL="285750" indent="-285750" algn="just">
                        <a:buFont typeface="Courier New" panose="02070309020205020404" pitchFamily="49" charset="0"/>
                        <a:buChar char="o"/>
                      </a:pPr>
                      <a:endParaRPr lang="es-S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50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0" y="685800"/>
            <a:ext cx="10483403" cy="537747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prstTxWarp prst="textTriangleInverted">
              <a:avLst/>
            </a:prstTxWarp>
          </a:bodyPr>
          <a:lstStyle/>
          <a:p>
            <a:r>
              <a:rPr lang="es-SV" dirty="0" smtClean="0"/>
              <a:t>Actuar</a:t>
            </a:r>
            <a:endParaRPr lang="es-SV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SV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“En </a:t>
            </a:r>
            <a:r>
              <a:rPr lang="es-SV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Centros Penales se siguen indicaciones como lavado de manos, uso de mascarillas, limpieza en general para evitar contagios, además de protocolos acordes a la Organización Mundial de la Salud (OMS</a:t>
            </a:r>
            <a:r>
              <a:rPr lang="es-SV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)”.</a:t>
            </a:r>
            <a:endParaRPr lang="es-SV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SV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es-SV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es-SV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de abril se sellaban las celdas de 6 prisiones con 16, 000 </a:t>
            </a:r>
            <a:r>
              <a:rPr lang="es-SV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 pertenecientes a pandillas, </a:t>
            </a:r>
            <a:r>
              <a:rPr lang="es-SV" b="1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 mascarillas, sin guardar la distancia adecuada para prevenir el </a:t>
            </a:r>
            <a:r>
              <a:rPr lang="es-SV" b="1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contagio. 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414445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300</TotalTime>
  <Words>646</Words>
  <Application>Microsoft Office PowerPoint</Application>
  <PresentationFormat>Panorámica</PresentationFormat>
  <Paragraphs>31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Agency FB</vt:lpstr>
      <vt:lpstr>Calibri</vt:lpstr>
      <vt:lpstr>Candara</vt:lpstr>
      <vt:lpstr>Courier New</vt:lpstr>
      <vt:lpstr>Franklin Gothic Book</vt:lpstr>
      <vt:lpstr>Gill Sans MT</vt:lpstr>
      <vt:lpstr>Times New Roman</vt:lpstr>
      <vt:lpstr>Wingdings</vt:lpstr>
      <vt:lpstr>Crop</vt:lpstr>
      <vt:lpstr>Desafíos en la Protección de la Población en condición de Privación de Libertad en el Contexto COVID-19</vt:lpstr>
      <vt:lpstr>Ver</vt:lpstr>
      <vt:lpstr>Las Reglas Nelson Mandela. Reglas de Bangkok.  Ley Penitenciaria.</vt:lpstr>
      <vt:lpstr>Juzgar</vt:lpstr>
      <vt:lpstr>Presentación de PowerPoint</vt:lpstr>
      <vt:lpstr>Presentación de PowerPoint</vt:lpstr>
      <vt:lpstr>Presentación de PowerPoint</vt:lpstr>
      <vt:lpstr>Presentación de PowerPoint</vt:lpstr>
      <vt:lpstr>Actuar</vt:lpstr>
      <vt:lpstr>Gracias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Desafíos en la Protección de la Población en condición de Privación de Libertad en el Contexto COVID-19</dc:title>
  <dc:creator>Cuenta Microsoft</dc:creator>
  <cp:lastModifiedBy>Quintanilla, Rosa</cp:lastModifiedBy>
  <cp:revision>22</cp:revision>
  <dcterms:created xsi:type="dcterms:W3CDTF">2020-06-15T17:40:02Z</dcterms:created>
  <dcterms:modified xsi:type="dcterms:W3CDTF">2020-06-16T00:13:04Z</dcterms:modified>
</cp:coreProperties>
</file>