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68" r:id="rId8"/>
    <p:sldId id="267" r:id="rId9"/>
    <p:sldId id="266" r:id="rId10"/>
  </p:sldIdLst>
  <p:sldSz cx="972185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90" y="-96"/>
      </p:cViewPr>
      <p:guideLst>
        <p:guide orient="horz" pos="2160"/>
        <p:guide pos="30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9139" y="2130427"/>
            <a:ext cx="8263573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58278" y="3886200"/>
            <a:ext cx="68052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76D6-ED35-4C54-8D3A-C3BC0AEB5AD8}" type="datetimeFigureOut">
              <a:rPr lang="es-SV" smtClean="0"/>
              <a:t>07/05/2020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56E2-1DEC-44A1-9FF6-533808B20EAD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501950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76D6-ED35-4C54-8D3A-C3BC0AEB5AD8}" type="datetimeFigureOut">
              <a:rPr lang="es-SV" smtClean="0"/>
              <a:t>07/05/2020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56E2-1DEC-44A1-9FF6-533808B20EAD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643845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049220" y="274640"/>
            <a:ext cx="2496287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55295" y="274640"/>
            <a:ext cx="7331895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76D6-ED35-4C54-8D3A-C3BC0AEB5AD8}" type="datetimeFigureOut">
              <a:rPr lang="es-SV" smtClean="0"/>
              <a:t>07/05/2020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56E2-1DEC-44A1-9FF6-533808B20EAD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4126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76D6-ED35-4C54-8D3A-C3BC0AEB5AD8}" type="datetimeFigureOut">
              <a:rPr lang="es-SV" smtClean="0"/>
              <a:t>07/05/2020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56E2-1DEC-44A1-9FF6-533808B20EAD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0010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7959" y="4406902"/>
            <a:ext cx="826357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67959" y="2906713"/>
            <a:ext cx="826357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76D6-ED35-4C54-8D3A-C3BC0AEB5AD8}" type="datetimeFigureOut">
              <a:rPr lang="es-SV" smtClean="0"/>
              <a:t>07/05/2020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56E2-1DEC-44A1-9FF6-533808B20EAD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832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55294" y="1600202"/>
            <a:ext cx="491324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630572" y="1600202"/>
            <a:ext cx="491493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76D6-ED35-4C54-8D3A-C3BC0AEB5AD8}" type="datetimeFigureOut">
              <a:rPr lang="es-SV" smtClean="0"/>
              <a:t>07/05/2020</a:t>
            </a:fld>
            <a:endParaRPr lang="es-SV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56E2-1DEC-44A1-9FF6-533808B20EAD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1453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93" y="274638"/>
            <a:ext cx="874966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6092" y="1535113"/>
            <a:ext cx="429550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092" y="2174875"/>
            <a:ext cx="429550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938565" y="1535113"/>
            <a:ext cx="429719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938565" y="2174875"/>
            <a:ext cx="429719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76D6-ED35-4C54-8D3A-C3BC0AEB5AD8}" type="datetimeFigureOut">
              <a:rPr lang="es-SV" smtClean="0"/>
              <a:t>07/05/2020</a:t>
            </a:fld>
            <a:endParaRPr lang="es-SV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56E2-1DEC-44A1-9FF6-533808B20EAD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984002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76D6-ED35-4C54-8D3A-C3BC0AEB5AD8}" type="datetimeFigureOut">
              <a:rPr lang="es-SV" smtClean="0"/>
              <a:t>07/05/2020</a:t>
            </a:fld>
            <a:endParaRPr lang="es-SV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56E2-1DEC-44A1-9FF6-533808B20EAD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2703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76D6-ED35-4C54-8D3A-C3BC0AEB5AD8}" type="datetimeFigureOut">
              <a:rPr lang="es-SV" smtClean="0"/>
              <a:t>07/05/2020</a:t>
            </a:fld>
            <a:endParaRPr lang="es-SV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56E2-1DEC-44A1-9FF6-533808B20EAD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2208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93" y="273050"/>
            <a:ext cx="319842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00973" y="273052"/>
            <a:ext cx="54347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6093" y="1435102"/>
            <a:ext cx="319842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76D6-ED35-4C54-8D3A-C3BC0AEB5AD8}" type="datetimeFigureOut">
              <a:rPr lang="es-SV" smtClean="0"/>
              <a:t>07/05/2020</a:t>
            </a:fld>
            <a:endParaRPr lang="es-SV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56E2-1DEC-44A1-9FF6-533808B20EAD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49571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51" y="4800600"/>
            <a:ext cx="58331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05551" y="612775"/>
            <a:ext cx="58331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05551" y="5367338"/>
            <a:ext cx="58331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76D6-ED35-4C54-8D3A-C3BC0AEB5AD8}" type="datetimeFigureOut">
              <a:rPr lang="es-SV" smtClean="0"/>
              <a:t>07/05/2020</a:t>
            </a:fld>
            <a:endParaRPr lang="es-SV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56E2-1DEC-44A1-9FF6-533808B20EAD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243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86093" y="274638"/>
            <a:ext cx="87496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6093" y="1600202"/>
            <a:ext cx="87496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86093" y="6356352"/>
            <a:ext cx="226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476D6-ED35-4C54-8D3A-C3BC0AEB5AD8}" type="datetimeFigureOut">
              <a:rPr lang="es-SV" smtClean="0"/>
              <a:t>07/05/2020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21633" y="6356352"/>
            <a:ext cx="30785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967326" y="6356352"/>
            <a:ext cx="226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B56E2-1DEC-44A1-9FF6-533808B20EAD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04896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4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/>
          <p:cNvPicPr/>
          <p:nvPr/>
        </p:nvPicPr>
        <p:blipFill>
          <a:blip r:embed="rId2"/>
          <a:stretch/>
        </p:blipFill>
        <p:spPr>
          <a:xfrm>
            <a:off x="299116" y="185918"/>
            <a:ext cx="992811" cy="925706"/>
          </a:xfrm>
          <a:prstGeom prst="rect">
            <a:avLst/>
          </a:prstGeom>
          <a:ln>
            <a:noFill/>
          </a:ln>
        </p:spPr>
      </p:pic>
      <p:pic>
        <p:nvPicPr>
          <p:cNvPr id="5" name="Picture 2" descr="Resultado de imagen para escudo de el salvad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25" y="185918"/>
            <a:ext cx="988283" cy="92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esultado de imagen para TEMPLATES MEDICA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18"/>
          <a:stretch/>
        </p:blipFill>
        <p:spPr bwMode="auto">
          <a:xfrm>
            <a:off x="0" y="6539804"/>
            <a:ext cx="9721850" cy="3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744712" y="1988840"/>
            <a:ext cx="8208912" cy="2694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5000" b="1" dirty="0" smtClean="0">
                <a:solidFill>
                  <a:srgbClr val="00000A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Enfermería: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5000" b="1" dirty="0" smtClean="0">
                <a:solidFill>
                  <a:srgbClr val="00000A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Pilar </a:t>
            </a:r>
            <a:r>
              <a:rPr lang="es-ES" sz="5000" b="1" dirty="0">
                <a:solidFill>
                  <a:srgbClr val="00000A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Fundamental de los Sistemas de </a:t>
            </a:r>
            <a:r>
              <a:rPr lang="es-ES" sz="5000" b="1" dirty="0" smtClean="0">
                <a:solidFill>
                  <a:srgbClr val="00000A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Salud</a:t>
            </a:r>
            <a:endParaRPr lang="es-SV" sz="5000" b="1" dirty="0">
              <a:solidFill>
                <a:srgbClr val="00000A"/>
              </a:solidFill>
              <a:latin typeface="Aharoni" panose="02010803020104030203" pitchFamily="2" charset="-79"/>
              <a:ea typeface="Calibri"/>
              <a:cs typeface="Aharoni" panose="02010803020104030203" pitchFamily="2" charset="-79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72459" y="5816007"/>
            <a:ext cx="68771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SV" sz="2000" b="1" dirty="0" err="1" smtClean="0">
                <a:latin typeface="Arial Narrow" pitchFamily="34" charset="0"/>
              </a:rPr>
              <a:t>Msp</a:t>
            </a:r>
            <a:r>
              <a:rPr lang="es-SV" sz="2000" b="1" dirty="0">
                <a:latin typeface="Arial Narrow" pitchFamily="34" charset="0"/>
              </a:rPr>
              <a:t>. Nora Eloísa Barahona de </a:t>
            </a:r>
            <a:r>
              <a:rPr lang="es-SV" sz="2000" b="1" dirty="0" smtClean="0">
                <a:latin typeface="Arial Narrow" pitchFamily="34" charset="0"/>
              </a:rPr>
              <a:t>Peñate</a:t>
            </a:r>
          </a:p>
          <a:p>
            <a:pPr algn="r"/>
            <a:r>
              <a:rPr lang="es-SV" sz="2000" b="1" dirty="0">
                <a:latin typeface="Arial Narrow" pitchFamily="34" charset="0"/>
              </a:rPr>
              <a:t>Presidenta Asociación Nacional de Enfermeras de El </a:t>
            </a:r>
            <a:r>
              <a:rPr lang="es-SV" sz="2000" b="1" dirty="0" smtClean="0">
                <a:latin typeface="Arial Narrow" pitchFamily="34" charset="0"/>
              </a:rPr>
              <a:t>Salvador</a:t>
            </a:r>
            <a:endParaRPr lang="es-SV" sz="2000" b="1" dirty="0">
              <a:latin typeface="Arial Narrow" pitchFamily="34" charset="0"/>
            </a:endParaRPr>
          </a:p>
        </p:txBody>
      </p:sp>
      <p:pic>
        <p:nvPicPr>
          <p:cNvPr id="19" name="18 Imagen" descr="C:\Users\SSAMANES\Desktop\IND_logo2020_E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41" y="238361"/>
            <a:ext cx="3918738" cy="909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5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/>
          <p:cNvPicPr/>
          <p:nvPr/>
        </p:nvPicPr>
        <p:blipFill>
          <a:blip r:embed="rId2"/>
          <a:stretch/>
        </p:blipFill>
        <p:spPr>
          <a:xfrm>
            <a:off x="299116" y="185918"/>
            <a:ext cx="992811" cy="925706"/>
          </a:xfrm>
          <a:prstGeom prst="rect">
            <a:avLst/>
          </a:prstGeom>
          <a:ln>
            <a:noFill/>
          </a:ln>
        </p:spPr>
      </p:pic>
      <p:pic>
        <p:nvPicPr>
          <p:cNvPr id="5" name="Picture 2" descr="Resultado de imagen para escudo de el salvad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25" y="185918"/>
            <a:ext cx="988283" cy="7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esultado de imagen para TEMPLATES MEDICA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18"/>
          <a:stretch/>
        </p:blipFill>
        <p:spPr bwMode="auto">
          <a:xfrm>
            <a:off x="0" y="6539804"/>
            <a:ext cx="9721850" cy="3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stomShape 2"/>
          <p:cNvSpPr/>
          <p:nvPr/>
        </p:nvSpPr>
        <p:spPr>
          <a:xfrm>
            <a:off x="2956890" y="1752304"/>
            <a:ext cx="6492718" cy="1100632"/>
          </a:xfrm>
          <a:prstGeom prst="rect">
            <a:avLst/>
          </a:prstGeom>
          <a:gradFill>
            <a:gsLst>
              <a:gs pos="0">
                <a:sysClr val="window" lastClr="FFFFFF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ysClr>
              </a:gs>
              <a:gs pos="50000">
                <a:sysClr val="window" lastClr="FFFFFF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ysClr>
              </a:gs>
              <a:gs pos="100000">
                <a:sysClr val="window" lastClr="FFFFFF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ysClr>
              </a:gs>
            </a:gsLst>
            <a:lin ang="540000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622800" tIns="60840" rIns="60840" bIns="60840" anchor="ctr"/>
          <a:lstStyle/>
          <a:p>
            <a:pPr lvl="0" algn="just"/>
            <a:endParaRPr lang="es-SV" sz="2200" dirty="0"/>
          </a:p>
        </p:txBody>
      </p:sp>
      <p:sp>
        <p:nvSpPr>
          <p:cNvPr id="10" name="CustomShape 4"/>
          <p:cNvSpPr/>
          <p:nvPr/>
        </p:nvSpPr>
        <p:spPr>
          <a:xfrm>
            <a:off x="2970979" y="3212976"/>
            <a:ext cx="6478629" cy="1224136"/>
          </a:xfrm>
          <a:prstGeom prst="rect">
            <a:avLst/>
          </a:prstGeom>
          <a:gradFill>
            <a:gsLst>
              <a:gs pos="0">
                <a:sysClr val="window" lastClr="FFFFFF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ysClr>
              </a:gs>
              <a:gs pos="50000">
                <a:sysClr val="window" lastClr="FFFFFF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ysClr>
              </a:gs>
              <a:gs pos="100000">
                <a:sysClr val="window" lastClr="FFFFFF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ysClr>
              </a:gs>
            </a:gsLst>
            <a:lin ang="540000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622800" tIns="50760" rIns="50760" bIns="50760" anchor="ctr"/>
          <a:lstStyle/>
          <a:p>
            <a:pPr lvl="0" algn="just">
              <a:lnSpc>
                <a:spcPct val="90000"/>
              </a:lnSpc>
              <a:defRPr/>
            </a:pPr>
            <a:endParaRPr kumimoji="0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CustomShape 6"/>
          <p:cNvSpPr/>
          <p:nvPr/>
        </p:nvSpPr>
        <p:spPr>
          <a:xfrm>
            <a:off x="221725" y="4889805"/>
            <a:ext cx="5498508" cy="1217340"/>
          </a:xfrm>
          <a:prstGeom prst="rect">
            <a:avLst/>
          </a:prstGeom>
          <a:gradFill>
            <a:gsLst>
              <a:gs pos="0">
                <a:sysClr val="window" lastClr="FFFFFF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ysClr>
              </a:gs>
              <a:gs pos="50000">
                <a:sysClr val="window" lastClr="FFFFFF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ysClr>
              </a:gs>
              <a:gs pos="100000">
                <a:sysClr val="window" lastClr="FFFFFF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ysClr>
              </a:gs>
            </a:gsLst>
            <a:lin ang="540000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622800" tIns="60840" rIns="60840" bIns="60840" anchor="ctr"/>
          <a:lstStyle/>
          <a:p>
            <a:pPr lvl="0" algn="just"/>
            <a:endParaRPr lang="es-SV" sz="2200" dirty="0"/>
          </a:p>
        </p:txBody>
      </p:sp>
      <p:sp>
        <p:nvSpPr>
          <p:cNvPr id="14" name="13 Rectángulo"/>
          <p:cNvSpPr/>
          <p:nvPr/>
        </p:nvSpPr>
        <p:spPr>
          <a:xfrm>
            <a:off x="1712614" y="332656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ea typeface="Calibri"/>
                <a:cs typeface="Calibri"/>
              </a:rPr>
              <a:t>¿Por qué </a:t>
            </a:r>
            <a:r>
              <a:rPr lang="es-ES" sz="2800" b="1" dirty="0">
                <a:ea typeface="Calibri"/>
                <a:cs typeface="Calibri"/>
              </a:rPr>
              <a:t>los profesionales de enfermería sostienen los sistemas de Salud?</a:t>
            </a:r>
            <a:endParaRPr lang="es-SV" sz="2800" b="1" dirty="0"/>
          </a:p>
        </p:txBody>
      </p:sp>
      <p:pic>
        <p:nvPicPr>
          <p:cNvPr id="2051" name="Picture 3" descr="C:\Users\SSAMANES\Downloads\WhatsApp Image 2020-05-07 at 9.06.15 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52" y="1770529"/>
            <a:ext cx="2608020" cy="288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052" y="4509120"/>
            <a:ext cx="3436555" cy="197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132733" y="3429000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2200" dirty="0" smtClean="0"/>
              <a:t>Raramente se realiza una intervención sanitaria sin que las enfermeras desempeñen una función.</a:t>
            </a:r>
            <a:endParaRPr lang="es-SV" sz="22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132733" y="1700808"/>
            <a:ext cx="6192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200" dirty="0" smtClean="0"/>
              <a:t>En todo el mundo, las enfermeras son testigos en primera línea de las necesidades de los pacientes y de los retos de los sistemas sanitarios.</a:t>
            </a:r>
            <a:endParaRPr lang="es-SV" sz="2200" dirty="0" smtClean="0"/>
          </a:p>
        </p:txBody>
      </p:sp>
      <p:sp>
        <p:nvSpPr>
          <p:cNvPr id="15" name="14 CuadroTexto"/>
          <p:cNvSpPr txBox="1"/>
          <p:nvPr/>
        </p:nvSpPr>
        <p:spPr>
          <a:xfrm>
            <a:off x="299115" y="4926707"/>
            <a:ext cx="52818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200" dirty="0" smtClean="0"/>
              <a:t>El rol de las enfermeras es esencial a la hora de determinar la calidad, la eficiencia y la accesibilidad de los cuidados.</a:t>
            </a:r>
            <a:endParaRPr lang="es-SV" sz="2200" dirty="0" smtClean="0"/>
          </a:p>
          <a:p>
            <a:pPr algn="just"/>
            <a:endParaRPr lang="es-SV" sz="2200" dirty="0"/>
          </a:p>
        </p:txBody>
      </p:sp>
    </p:spTree>
    <p:extLst>
      <p:ext uri="{BB962C8B-B14F-4D97-AF65-F5344CB8AC3E}">
        <p14:creationId xmlns:p14="http://schemas.microsoft.com/office/powerpoint/2010/main" val="234062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/>
          <p:cNvPicPr/>
          <p:nvPr/>
        </p:nvPicPr>
        <p:blipFill>
          <a:blip r:embed="rId2"/>
          <a:stretch/>
        </p:blipFill>
        <p:spPr>
          <a:xfrm>
            <a:off x="299116" y="185918"/>
            <a:ext cx="992811" cy="925706"/>
          </a:xfrm>
          <a:prstGeom prst="rect">
            <a:avLst/>
          </a:prstGeom>
          <a:ln>
            <a:noFill/>
          </a:ln>
        </p:spPr>
      </p:pic>
      <p:pic>
        <p:nvPicPr>
          <p:cNvPr id="5" name="Picture 2" descr="Resultado de imagen para escudo de el salvad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25" y="185918"/>
            <a:ext cx="988283" cy="7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esultado de imagen para TEMPLATES MEDICA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18"/>
          <a:stretch/>
        </p:blipFill>
        <p:spPr bwMode="auto">
          <a:xfrm>
            <a:off x="0" y="6539804"/>
            <a:ext cx="9721850" cy="3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1548557" y="260648"/>
            <a:ext cx="66198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ea typeface="Calibri"/>
                <a:cs typeface="Calibri"/>
              </a:rPr>
              <a:t>¿Por qué </a:t>
            </a:r>
            <a:r>
              <a:rPr lang="es-ES" sz="2800" b="1" dirty="0">
                <a:ea typeface="Calibri"/>
                <a:cs typeface="Calibri"/>
              </a:rPr>
              <a:t>los profesionales de enfermería sostienen los sistemas de Salud?</a:t>
            </a:r>
            <a:endParaRPr lang="es-SV" sz="2800" b="1" dirty="0"/>
          </a:p>
        </p:txBody>
      </p:sp>
      <p:sp>
        <p:nvSpPr>
          <p:cNvPr id="8" name="CustomShape 2"/>
          <p:cNvSpPr/>
          <p:nvPr/>
        </p:nvSpPr>
        <p:spPr>
          <a:xfrm>
            <a:off x="3060726" y="1525165"/>
            <a:ext cx="3672408" cy="1652662"/>
          </a:xfrm>
          <a:prstGeom prst="rect">
            <a:avLst/>
          </a:prstGeom>
          <a:gradFill>
            <a:gsLst>
              <a:gs pos="0">
                <a:sysClr val="window" lastClr="FFFFFF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ysClr>
              </a:gs>
              <a:gs pos="50000">
                <a:sysClr val="window" lastClr="FFFFFF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ysClr>
              </a:gs>
              <a:gs pos="100000">
                <a:sysClr val="window" lastClr="FFFFFF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ysClr>
              </a:gs>
            </a:gsLst>
            <a:lin ang="540000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622800" tIns="60840" rIns="60840" bIns="60840" anchor="ctr"/>
          <a:lstStyle/>
          <a:p>
            <a:pPr lvl="0" algn="just"/>
            <a:endParaRPr lang="es-SV" sz="2200" dirty="0"/>
          </a:p>
        </p:txBody>
      </p:sp>
      <p:sp>
        <p:nvSpPr>
          <p:cNvPr id="10" name="CustomShape 4"/>
          <p:cNvSpPr/>
          <p:nvPr/>
        </p:nvSpPr>
        <p:spPr>
          <a:xfrm>
            <a:off x="3060724" y="3429000"/>
            <a:ext cx="6388883" cy="1311958"/>
          </a:xfrm>
          <a:prstGeom prst="rect">
            <a:avLst/>
          </a:prstGeom>
          <a:gradFill>
            <a:gsLst>
              <a:gs pos="0">
                <a:sysClr val="window" lastClr="FFFFFF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ysClr>
              </a:gs>
              <a:gs pos="50000">
                <a:sysClr val="window" lastClr="FFFFFF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ysClr>
              </a:gs>
              <a:gs pos="100000">
                <a:sysClr val="window" lastClr="FFFFFF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ysClr>
              </a:gs>
            </a:gsLst>
            <a:lin ang="540000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622800" tIns="50760" rIns="50760" bIns="50760" anchor="ctr"/>
          <a:lstStyle/>
          <a:p>
            <a:pPr lvl="0" algn="just"/>
            <a:endParaRPr kumimoji="0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CustomShape 6"/>
          <p:cNvSpPr/>
          <p:nvPr/>
        </p:nvSpPr>
        <p:spPr>
          <a:xfrm>
            <a:off x="108397" y="4941168"/>
            <a:ext cx="6311794" cy="1296144"/>
          </a:xfrm>
          <a:prstGeom prst="rect">
            <a:avLst/>
          </a:prstGeom>
          <a:gradFill>
            <a:gsLst>
              <a:gs pos="0">
                <a:sysClr val="window" lastClr="FFFFFF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ysClr>
              </a:gs>
              <a:gs pos="50000">
                <a:sysClr val="window" lastClr="FFFFFF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ysClr>
              </a:gs>
              <a:gs pos="100000">
                <a:sysClr val="window" lastClr="FFFFFF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ysClr>
              </a:gs>
            </a:gsLst>
            <a:lin ang="540000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622800" tIns="60840" rIns="60840" bIns="60840" anchor="ctr"/>
          <a:lstStyle/>
          <a:p>
            <a:pPr lvl="0" algn="just"/>
            <a:endParaRPr lang="es-SV" sz="2200" dirty="0"/>
          </a:p>
        </p:txBody>
      </p:sp>
      <p:pic>
        <p:nvPicPr>
          <p:cNvPr id="3075" name="Picture 3" descr="C:\Users\SSAMANES\Desktop\Varios ANES\Año 2020\Fotos concurso CIE\WhatsApp Image 2020-05-07 at 9.16.40 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17" y="4826069"/>
            <a:ext cx="2860491" cy="16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SAMANES\Desktop\Varios ANES\Año 2020\Fotos concurso CIE\IMG-20200224-WA004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2" r="8627"/>
          <a:stretch/>
        </p:blipFill>
        <p:spPr bwMode="auto">
          <a:xfrm>
            <a:off x="299116" y="1525164"/>
            <a:ext cx="2515213" cy="291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SAMANES\Downloads\WhatsApp Image 2020-04-25 at 9.28.34 PM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149" y="1464811"/>
            <a:ext cx="2582444" cy="16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174283" y="1628221"/>
            <a:ext cx="3373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200" dirty="0" smtClean="0"/>
              <a:t>La  capacidad técnica  y científica para prestar cuidados seguros y eficaces, gracias al liderazgo.</a:t>
            </a:r>
            <a:endParaRPr lang="es-SV" sz="22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3236375" y="3587175"/>
            <a:ext cx="60375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SV" sz="2200" dirty="0" smtClean="0"/>
              <a:t>La responsabilidad social, profesional y éticas de las enfermeras de defender el derecho humano a la salud.</a:t>
            </a:r>
            <a:endParaRPr lang="es-SV" sz="2200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80405" y="5013176"/>
            <a:ext cx="6121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200" dirty="0" smtClean="0"/>
              <a:t>Las enfermeras  poseen habilidades expertas en el arte de la persuasión,  a través de la educación un proceso que implica relaciones y negociación.</a:t>
            </a:r>
            <a:endParaRPr lang="es-SV" sz="2200" dirty="0" smtClean="0"/>
          </a:p>
        </p:txBody>
      </p:sp>
    </p:spTree>
    <p:extLst>
      <p:ext uri="{BB962C8B-B14F-4D97-AF65-F5344CB8AC3E}">
        <p14:creationId xmlns:p14="http://schemas.microsoft.com/office/powerpoint/2010/main" val="7244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/>
          <p:cNvPicPr/>
          <p:nvPr/>
        </p:nvPicPr>
        <p:blipFill>
          <a:blip r:embed="rId2"/>
          <a:stretch/>
        </p:blipFill>
        <p:spPr>
          <a:xfrm>
            <a:off x="299116" y="185918"/>
            <a:ext cx="992811" cy="1010834"/>
          </a:xfrm>
          <a:prstGeom prst="rect">
            <a:avLst/>
          </a:prstGeom>
          <a:ln>
            <a:noFill/>
          </a:ln>
        </p:spPr>
      </p:pic>
      <p:pic>
        <p:nvPicPr>
          <p:cNvPr id="5" name="Picture 2" descr="Resultado de imagen para escudo de el salvad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25" y="185918"/>
            <a:ext cx="988283" cy="92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esultado de imagen para TEMPLATES MEDICA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18"/>
          <a:stretch/>
        </p:blipFill>
        <p:spPr bwMode="auto">
          <a:xfrm>
            <a:off x="0" y="6539804"/>
            <a:ext cx="9721850" cy="3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stomShape 2"/>
          <p:cNvSpPr/>
          <p:nvPr/>
        </p:nvSpPr>
        <p:spPr>
          <a:xfrm>
            <a:off x="3060725" y="1752304"/>
            <a:ext cx="6388883" cy="1100632"/>
          </a:xfrm>
          <a:prstGeom prst="rect">
            <a:avLst/>
          </a:prstGeom>
          <a:gradFill>
            <a:gsLst>
              <a:gs pos="0">
                <a:sysClr val="window" lastClr="FFFFFF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ysClr>
              </a:gs>
              <a:gs pos="50000">
                <a:sysClr val="window" lastClr="FFFFFF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ysClr>
              </a:gs>
              <a:gs pos="100000">
                <a:sysClr val="window" lastClr="FFFFFF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ysClr>
              </a:gs>
            </a:gsLst>
            <a:lin ang="540000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622800" tIns="60840" rIns="60840" bIns="60840" anchor="ctr"/>
          <a:lstStyle/>
          <a:p>
            <a:pPr lvl="0" algn="just"/>
            <a:endParaRPr lang="es-SV" sz="2200" dirty="0"/>
          </a:p>
        </p:txBody>
      </p:sp>
      <p:sp>
        <p:nvSpPr>
          <p:cNvPr id="9" name="CustomShape 3"/>
          <p:cNvSpPr/>
          <p:nvPr/>
        </p:nvSpPr>
        <p:spPr>
          <a:xfrm>
            <a:off x="825775" y="1780496"/>
            <a:ext cx="1157531" cy="107244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sp>
      <p:sp>
        <p:nvSpPr>
          <p:cNvPr id="10" name="CustomShape 4"/>
          <p:cNvSpPr/>
          <p:nvPr/>
        </p:nvSpPr>
        <p:spPr>
          <a:xfrm>
            <a:off x="3060725" y="3140968"/>
            <a:ext cx="6388883" cy="1800200"/>
          </a:xfrm>
          <a:prstGeom prst="rect">
            <a:avLst/>
          </a:prstGeom>
          <a:gradFill>
            <a:gsLst>
              <a:gs pos="0">
                <a:sysClr val="window" lastClr="FFFFFF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ysClr>
              </a:gs>
              <a:gs pos="50000">
                <a:sysClr val="window" lastClr="FFFFFF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ysClr>
              </a:gs>
              <a:gs pos="100000">
                <a:sysClr val="window" lastClr="FFFFFF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ysClr>
              </a:gs>
            </a:gsLst>
            <a:lin ang="540000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622800" tIns="50760" rIns="50760" bIns="50760" anchor="ctr"/>
          <a:lstStyle/>
          <a:p>
            <a:pPr lvl="0" algn="just"/>
            <a:r>
              <a:rPr lang="es-ES" sz="2200" dirty="0" smtClean="0"/>
              <a:t> </a:t>
            </a:r>
            <a:endParaRPr lang="es-SV" sz="2200" dirty="0"/>
          </a:p>
        </p:txBody>
      </p:sp>
      <p:sp>
        <p:nvSpPr>
          <p:cNvPr id="12" name="CustomShape 6"/>
          <p:cNvSpPr/>
          <p:nvPr/>
        </p:nvSpPr>
        <p:spPr>
          <a:xfrm>
            <a:off x="3060725" y="5229033"/>
            <a:ext cx="6408712" cy="1034024"/>
          </a:xfrm>
          <a:prstGeom prst="rect">
            <a:avLst/>
          </a:prstGeom>
          <a:gradFill>
            <a:gsLst>
              <a:gs pos="0">
                <a:sysClr val="window" lastClr="FFFFFF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ysClr>
              </a:gs>
              <a:gs pos="50000">
                <a:sysClr val="window" lastClr="FFFFFF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ysClr>
              </a:gs>
              <a:gs pos="100000">
                <a:sysClr val="window" lastClr="FFFFFF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ysClr>
              </a:gs>
            </a:gsLst>
            <a:lin ang="540000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622800" tIns="60840" rIns="60840" bIns="60840" anchor="ctr"/>
          <a:lstStyle/>
          <a:p>
            <a:pPr lvl="0"/>
            <a:endParaRPr lang="es-SV" sz="2200" dirty="0"/>
          </a:p>
        </p:txBody>
      </p:sp>
      <p:sp>
        <p:nvSpPr>
          <p:cNvPr id="14" name="13 Rectángulo"/>
          <p:cNvSpPr/>
          <p:nvPr/>
        </p:nvSpPr>
        <p:spPr>
          <a:xfrm>
            <a:off x="1764581" y="386661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ea typeface="Calibri"/>
                <a:cs typeface="Calibri"/>
              </a:rPr>
              <a:t>¿Por qué </a:t>
            </a:r>
            <a:r>
              <a:rPr lang="es-ES" sz="2800" b="1" dirty="0">
                <a:ea typeface="Calibri"/>
                <a:cs typeface="Calibri"/>
              </a:rPr>
              <a:t>los profesionales de enfermería sostienen los sistemas de Salud?</a:t>
            </a:r>
            <a:endParaRPr lang="es-SV" sz="2800" b="1" dirty="0"/>
          </a:p>
        </p:txBody>
      </p:sp>
      <p:pic>
        <p:nvPicPr>
          <p:cNvPr id="4098" name="Picture 2" descr="C:\Users\SSAMANES\Downloads\WhatsApp Image 2020-05-07 at 9.16.41 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05" y="1841476"/>
            <a:ext cx="2721296" cy="180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SAMANES\Desktop\Varios ANES\Año 2020\Fotos concurso CIE\WhatsApp Image 2020-05-07 at 9.08.45 AM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40" y="3883174"/>
            <a:ext cx="2544161" cy="23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132733" y="1772816"/>
            <a:ext cx="6192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200" dirty="0" smtClean="0"/>
              <a:t>Las enfermeras participan en la toma de decisiones y la formulación de políticas sobre los servicios de salud.</a:t>
            </a:r>
            <a:endParaRPr lang="es-SV" sz="22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3132733" y="3212976"/>
            <a:ext cx="61926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200" dirty="0" smtClean="0"/>
              <a:t>Los profesionales de enfermería constituyen el principal elemento de los equipos de salud, son el primero de los recursos humanos y a veces el único en contacto con los pacientes, sus cuidados son esenciales.</a:t>
            </a:r>
            <a:endParaRPr lang="es-SV" sz="2200" dirty="0" smtClean="0"/>
          </a:p>
        </p:txBody>
      </p:sp>
      <p:sp>
        <p:nvSpPr>
          <p:cNvPr id="16" name="15 CuadroTexto"/>
          <p:cNvSpPr txBox="1"/>
          <p:nvPr/>
        </p:nvSpPr>
        <p:spPr>
          <a:xfrm>
            <a:off x="3132733" y="5373216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200" dirty="0" smtClean="0"/>
              <a:t>Contribuyen a disminuir la brechas de acceso a la población a los servicios de salud.</a:t>
            </a:r>
            <a:endParaRPr lang="es-SV" sz="2200" dirty="0" smtClean="0"/>
          </a:p>
        </p:txBody>
      </p:sp>
    </p:spTree>
    <p:extLst>
      <p:ext uri="{BB962C8B-B14F-4D97-AF65-F5344CB8AC3E}">
        <p14:creationId xmlns:p14="http://schemas.microsoft.com/office/powerpoint/2010/main" val="77107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/>
          <p:cNvPicPr/>
          <p:nvPr/>
        </p:nvPicPr>
        <p:blipFill>
          <a:blip r:embed="rId2"/>
          <a:stretch/>
        </p:blipFill>
        <p:spPr>
          <a:xfrm>
            <a:off x="299116" y="185918"/>
            <a:ext cx="992811" cy="925706"/>
          </a:xfrm>
          <a:prstGeom prst="rect">
            <a:avLst/>
          </a:prstGeom>
          <a:ln>
            <a:noFill/>
          </a:ln>
        </p:spPr>
      </p:pic>
      <p:pic>
        <p:nvPicPr>
          <p:cNvPr id="5" name="Picture 2" descr="Resultado de imagen para escudo de el salvad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25" y="185918"/>
            <a:ext cx="988283" cy="7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esultado de imagen para TEMPLATES MEDICA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18"/>
          <a:stretch/>
        </p:blipFill>
        <p:spPr bwMode="auto">
          <a:xfrm>
            <a:off x="0" y="6539804"/>
            <a:ext cx="9721850" cy="3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764581" y="332656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ea typeface="Calibri"/>
                <a:cs typeface="Calibri"/>
              </a:rPr>
              <a:t>¿Por qué </a:t>
            </a:r>
            <a:r>
              <a:rPr lang="es-ES" sz="2800" b="1" dirty="0">
                <a:ea typeface="Calibri"/>
                <a:cs typeface="Calibri"/>
              </a:rPr>
              <a:t>los profesionales de enfermería sostienen los sistemas de Salud?</a:t>
            </a:r>
            <a:endParaRPr lang="es-SV" sz="2800" b="1" dirty="0"/>
          </a:p>
        </p:txBody>
      </p:sp>
      <p:sp>
        <p:nvSpPr>
          <p:cNvPr id="9" name="CustomShape 2"/>
          <p:cNvSpPr/>
          <p:nvPr/>
        </p:nvSpPr>
        <p:spPr>
          <a:xfrm>
            <a:off x="2880705" y="1412776"/>
            <a:ext cx="3960440" cy="1508250"/>
          </a:xfrm>
          <a:prstGeom prst="rect">
            <a:avLst/>
          </a:prstGeom>
          <a:gradFill>
            <a:gsLst>
              <a:gs pos="0">
                <a:sysClr val="window" lastClr="FFFFFF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ysClr>
              </a:gs>
              <a:gs pos="50000">
                <a:sysClr val="window" lastClr="FFFFFF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ysClr>
              </a:gs>
              <a:gs pos="100000">
                <a:sysClr val="window" lastClr="FFFFFF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ysClr>
              </a:gs>
            </a:gsLst>
            <a:lin ang="540000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622800" tIns="60840" rIns="60840" bIns="60840" anchor="ctr"/>
          <a:lstStyle/>
          <a:p>
            <a:pPr lvl="0" algn="just"/>
            <a:endParaRPr lang="es-SV" sz="2400" dirty="0"/>
          </a:p>
        </p:txBody>
      </p:sp>
      <p:sp>
        <p:nvSpPr>
          <p:cNvPr id="11" name="CustomShape 4"/>
          <p:cNvSpPr/>
          <p:nvPr/>
        </p:nvSpPr>
        <p:spPr>
          <a:xfrm>
            <a:off x="2938970" y="3789040"/>
            <a:ext cx="6480721" cy="1107996"/>
          </a:xfrm>
          <a:prstGeom prst="rect">
            <a:avLst/>
          </a:prstGeom>
          <a:gradFill>
            <a:gsLst>
              <a:gs pos="0">
                <a:sysClr val="window" lastClr="FFFFFF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ysClr>
              </a:gs>
              <a:gs pos="50000">
                <a:sysClr val="window" lastClr="FFFFFF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ysClr>
              </a:gs>
              <a:gs pos="100000">
                <a:sysClr val="window" lastClr="FFFFFF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ysClr>
              </a:gs>
            </a:gsLst>
            <a:lin ang="540000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622800" tIns="50760" rIns="50760" bIns="50760" anchor="ctr"/>
          <a:lstStyle/>
          <a:p>
            <a:pPr lvl="0" algn="just"/>
            <a:endParaRPr lang="es-SV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08" y="1270137"/>
            <a:ext cx="2324177" cy="190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SSAMANES\Desktop\Varios ANES\Año 2020\Fotos concurso CIE\Foto de Claudia Alarcon (18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21" y="3318074"/>
            <a:ext cx="2060064" cy="191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SAMANES\Downloads\WhatsApp Image 2020-04-25 at 9.28.04 PM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9" r="10327"/>
          <a:stretch/>
        </p:blipFill>
        <p:spPr bwMode="auto">
          <a:xfrm>
            <a:off x="7135628" y="1286763"/>
            <a:ext cx="2258478" cy="211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024721" y="1452913"/>
            <a:ext cx="36724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200" dirty="0" smtClean="0"/>
              <a:t>Constituye el mayor segmento de la fuerza laboral en salud, pilar básico para lograr la cobertura universal en salud.</a:t>
            </a:r>
            <a:endParaRPr lang="es-SV" sz="22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3024721" y="3761164"/>
            <a:ext cx="63949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200" dirty="0" smtClean="0"/>
              <a:t>Se desempeñan en todos los niveles de atención de salud, desde la gestión, formulación de políticas, hasta el cuidado de pacientes, familias y comunidades. </a:t>
            </a:r>
            <a:endParaRPr lang="es-SV" sz="2200" dirty="0" smtClean="0"/>
          </a:p>
        </p:txBody>
      </p:sp>
      <p:sp>
        <p:nvSpPr>
          <p:cNvPr id="13" name="CustomShape 4"/>
          <p:cNvSpPr/>
          <p:nvPr/>
        </p:nvSpPr>
        <p:spPr>
          <a:xfrm>
            <a:off x="795521" y="5346528"/>
            <a:ext cx="8385885" cy="1107996"/>
          </a:xfrm>
          <a:prstGeom prst="rect">
            <a:avLst/>
          </a:prstGeom>
          <a:gradFill>
            <a:gsLst>
              <a:gs pos="0">
                <a:sysClr val="window" lastClr="FFFFFF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ysClr>
              </a:gs>
              <a:gs pos="50000">
                <a:sysClr val="window" lastClr="FFFFFF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ysClr>
              </a:gs>
              <a:gs pos="100000">
                <a:sysClr val="window" lastClr="FFFFFF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ysClr>
              </a:gs>
            </a:gsLst>
            <a:lin ang="540000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622800" tIns="50760" rIns="50760" bIns="50760" anchor="ctr"/>
          <a:lstStyle/>
          <a:p>
            <a:pPr lvl="0" algn="just"/>
            <a:endParaRPr lang="es-SV" sz="22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900485" y="5346528"/>
            <a:ext cx="81637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SV" sz="2200" dirty="0"/>
              <a:t>Las enfermeras salvan vidas</a:t>
            </a:r>
            <a:r>
              <a:rPr lang="es-SV" sz="2200" dirty="0" smtClean="0"/>
              <a:t>, mejoran, protegen </a:t>
            </a:r>
            <a:r>
              <a:rPr lang="es-SV" sz="2200" dirty="0"/>
              <a:t>la </a:t>
            </a:r>
            <a:r>
              <a:rPr lang="es-SV" sz="2200" dirty="0" smtClean="0"/>
              <a:t>salud, son </a:t>
            </a:r>
            <a:r>
              <a:rPr lang="es-SV" sz="2200" dirty="0"/>
              <a:t>un punto de acceso vital a cuidados  24/7 en el ciclo de </a:t>
            </a:r>
            <a:r>
              <a:rPr lang="es-SV" sz="2200" dirty="0" smtClean="0"/>
              <a:t>vida. Son </a:t>
            </a:r>
            <a:r>
              <a:rPr lang="es-SV" sz="2200" dirty="0"/>
              <a:t>la base de </a:t>
            </a:r>
            <a:r>
              <a:rPr lang="es-SV" sz="2200" dirty="0" smtClean="0"/>
              <a:t>los </a:t>
            </a:r>
            <a:r>
              <a:rPr lang="es-SV" sz="2200" dirty="0"/>
              <a:t>cuidados de alta </a:t>
            </a:r>
            <a:r>
              <a:rPr lang="es-SV" sz="2200" dirty="0" smtClean="0"/>
              <a:t>calidad </a:t>
            </a:r>
            <a:r>
              <a:rPr lang="es-SV" sz="2200" dirty="0"/>
              <a:t>asequibles y accesibles</a:t>
            </a:r>
            <a:endParaRPr lang="es-SV" sz="2200" dirty="0" smtClean="0"/>
          </a:p>
        </p:txBody>
      </p:sp>
    </p:spTree>
    <p:extLst>
      <p:ext uri="{BB962C8B-B14F-4D97-AF65-F5344CB8AC3E}">
        <p14:creationId xmlns:p14="http://schemas.microsoft.com/office/powerpoint/2010/main" val="41786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/>
          <p:cNvPicPr/>
          <p:nvPr/>
        </p:nvPicPr>
        <p:blipFill>
          <a:blip r:embed="rId2"/>
          <a:stretch/>
        </p:blipFill>
        <p:spPr>
          <a:xfrm>
            <a:off x="299116" y="185918"/>
            <a:ext cx="992811" cy="925706"/>
          </a:xfrm>
          <a:prstGeom prst="rect">
            <a:avLst/>
          </a:prstGeom>
          <a:ln>
            <a:noFill/>
          </a:ln>
        </p:spPr>
      </p:pic>
      <p:pic>
        <p:nvPicPr>
          <p:cNvPr id="5" name="Picture 2" descr="Resultado de imagen para escudo de el salvad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25" y="185918"/>
            <a:ext cx="988283" cy="7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esultado de imagen para TEMPLATES MEDICA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18"/>
          <a:stretch/>
        </p:blipFill>
        <p:spPr bwMode="auto">
          <a:xfrm>
            <a:off x="0" y="6539804"/>
            <a:ext cx="9721850" cy="3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1"/>
          <p:cNvPicPr/>
          <p:nvPr/>
        </p:nvPicPr>
        <p:blipFill rotWithShape="1">
          <a:blip r:embed="rId5"/>
          <a:srcRect t="4516"/>
          <a:stretch/>
        </p:blipFill>
        <p:spPr>
          <a:xfrm>
            <a:off x="142034" y="116633"/>
            <a:ext cx="9471420" cy="6261653"/>
          </a:xfrm>
          <a:prstGeom prst="rect">
            <a:avLst/>
          </a:prstGeom>
          <a:ln>
            <a:noFill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10735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Resultado de imagen para TEMPLATES MEDIC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18"/>
          <a:stretch/>
        </p:blipFill>
        <p:spPr bwMode="auto">
          <a:xfrm>
            <a:off x="0" y="6539804"/>
            <a:ext cx="9721850" cy="3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15" descr="Imagen que contiene persona, cuarto de hospital, interior, mujer&#10;&#10;Descripción generada automáticamente">
            <a:extLst>
              <a:ext uri="{FF2B5EF4-FFF2-40B4-BE49-F238E27FC236}">
                <a16:creationId xmlns:a16="http://schemas.microsoft.com/office/drawing/2014/main" xmlns="" id="{6B2BAE09-B27F-4EDD-BC6D-BA19BFE86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3" y="2594213"/>
            <a:ext cx="2135330" cy="20106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Imagen 17" descr="Imagen que contiene interior, persona, parado, hombre&#10;&#10;Descripción generada automáticamente">
            <a:extLst>
              <a:ext uri="{FF2B5EF4-FFF2-40B4-BE49-F238E27FC236}">
                <a16:creationId xmlns:a16="http://schemas.microsoft.com/office/drawing/2014/main" xmlns="" id="{4A0BA644-74B2-4D06-BE49-1FC382665C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483" y="4372677"/>
            <a:ext cx="2196785" cy="21420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CuadroTexto 20">
            <a:extLst>
              <a:ext uri="{FF2B5EF4-FFF2-40B4-BE49-F238E27FC236}">
                <a16:creationId xmlns:a16="http://schemas.microsoft.com/office/drawing/2014/main" xmlns="" id="{A8EA53C2-D5BE-4872-AFE2-E7857B07ED5A}"/>
              </a:ext>
            </a:extLst>
          </p:cNvPr>
          <p:cNvSpPr txBox="1"/>
          <p:nvPr/>
        </p:nvSpPr>
        <p:spPr>
          <a:xfrm>
            <a:off x="2582749" y="2373848"/>
            <a:ext cx="4564305" cy="1631216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Diferentes acciones y cuidados de las Enfermeras  en El Salvador </a:t>
            </a:r>
            <a:r>
              <a:rPr kumimoji="0" lang="es-SV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la </a:t>
            </a:r>
            <a:r>
              <a:rPr kumimoji="0" lang="es-SV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emergencia </a:t>
            </a:r>
            <a:r>
              <a:rPr kumimoji="0" lang="es-SV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Covid-19 </a:t>
            </a:r>
            <a:r>
              <a:rPr kumimoji="0" lang="es-SV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Promoción  y Educación. Programas </a:t>
            </a:r>
            <a:r>
              <a:rPr kumimoji="0" lang="es-SV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preventivos, Curativos </a:t>
            </a:r>
            <a:r>
              <a:rPr kumimoji="0" lang="es-SV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de </a:t>
            </a:r>
            <a:r>
              <a:rPr kumimoji="0" lang="es-SV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rehabilitación</a:t>
            </a:r>
            <a:endParaRPr kumimoji="0" lang="es-SV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Imagen 9" descr="Imagen que contiene interior, persona, grupo, parado&#10;&#10;Descripción generada automáticamente">
            <a:extLst>
              <a:ext uri="{FF2B5EF4-FFF2-40B4-BE49-F238E27FC236}">
                <a16:creationId xmlns:a16="http://schemas.microsoft.com/office/drawing/2014/main" xmlns="" id="{81276C49-89DA-49B0-AEE9-9D860783D5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682" y="4221088"/>
            <a:ext cx="2223934" cy="21952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Imagen 13" descr="Imagen que contiene interior, persona, techo, azul&#10;&#10;Descripción generada automáticamente">
            <a:extLst>
              <a:ext uri="{FF2B5EF4-FFF2-40B4-BE49-F238E27FC236}">
                <a16:creationId xmlns:a16="http://schemas.microsoft.com/office/drawing/2014/main" xmlns="" id="{7AF1230C-94DD-4B4F-BF75-DA5628632C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976" y="2415657"/>
            <a:ext cx="2131761" cy="21432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Imagen 19" descr="Imagen que contiene persona, sostener, hombre, preparando&#10;&#10;Descripción generada automáticamente">
            <a:extLst>
              <a:ext uri="{FF2B5EF4-FFF2-40B4-BE49-F238E27FC236}">
                <a16:creationId xmlns:a16="http://schemas.microsoft.com/office/drawing/2014/main" xmlns="" id="{CF4AA7CD-3078-42B8-9C7C-35C5957CBF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965" y="4397190"/>
            <a:ext cx="2131761" cy="20202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Imagen 5" descr="Imagen que contiene exterior, edificio, persona, parado&#10;&#10;Descripción generada automáticamente">
            <a:extLst>
              <a:ext uri="{FF2B5EF4-FFF2-40B4-BE49-F238E27FC236}">
                <a16:creationId xmlns:a16="http://schemas.microsoft.com/office/drawing/2014/main" xmlns="" id="{C41F3D1B-8CCC-4A95-8402-AF16193534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73" y="303954"/>
            <a:ext cx="2165500" cy="21432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Imagen 7" descr="Imagen que contiene persona, edificio, exterior, parado&#10;&#10;Descripción generada automáticamente">
            <a:extLst>
              <a:ext uri="{FF2B5EF4-FFF2-40B4-BE49-F238E27FC236}">
                <a16:creationId xmlns:a16="http://schemas.microsoft.com/office/drawing/2014/main" xmlns="" id="{2E9EC6EA-80B7-4A10-8ED5-26A1183793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270" y="66152"/>
            <a:ext cx="2005224" cy="20700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Imagen 11" descr="Imagen que contiene persona, interior, niño, joven&#10;&#10;Descripción generada automáticamente">
            <a:extLst>
              <a:ext uri="{FF2B5EF4-FFF2-40B4-BE49-F238E27FC236}">
                <a16:creationId xmlns:a16="http://schemas.microsoft.com/office/drawing/2014/main" xmlns="" id="{BB519A6B-7C50-4BD7-861E-AF741272A1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45" y="253894"/>
            <a:ext cx="2005224" cy="20420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Imagen 22" descr="Imagen que contiene interior, persona, cocina, parado&#10;&#10;Descripción generada automáticamente">
            <a:extLst>
              <a:ext uri="{FF2B5EF4-FFF2-40B4-BE49-F238E27FC236}">
                <a16:creationId xmlns:a16="http://schemas.microsoft.com/office/drawing/2014/main" xmlns="" id="{0F3F991D-2D44-463F-82F3-CAEA230D6BC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984" y="115975"/>
            <a:ext cx="2088270" cy="202021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16 Imagen" descr="C:\Users\SSAMANES\Desktop\EM822w8XsAITdRq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03"/>
          <a:stretch>
            <a:fillRect/>
          </a:stretch>
        </p:blipFill>
        <p:spPr bwMode="auto">
          <a:xfrm>
            <a:off x="119019" y="5970526"/>
            <a:ext cx="1320078" cy="412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17 Imagen" descr="C:\Users\SSAMANES\Desktop\IND_logo2020_ES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457" y="5877272"/>
            <a:ext cx="1368623" cy="5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675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/>
          <p:cNvPicPr/>
          <p:nvPr/>
        </p:nvPicPr>
        <p:blipFill>
          <a:blip r:embed="rId2"/>
          <a:stretch/>
        </p:blipFill>
        <p:spPr>
          <a:xfrm>
            <a:off x="299116" y="185918"/>
            <a:ext cx="992811" cy="925706"/>
          </a:xfrm>
          <a:prstGeom prst="rect">
            <a:avLst/>
          </a:prstGeom>
          <a:ln>
            <a:noFill/>
          </a:ln>
        </p:spPr>
      </p:pic>
      <p:pic>
        <p:nvPicPr>
          <p:cNvPr id="5" name="Picture 2" descr="Resultado de imagen para escudo de el salvad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25" y="185918"/>
            <a:ext cx="988283" cy="7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esultado de imagen para TEMPLATES MEDICA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18"/>
          <a:stretch/>
        </p:blipFill>
        <p:spPr bwMode="auto">
          <a:xfrm>
            <a:off x="0" y="6539804"/>
            <a:ext cx="9721850" cy="3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SAMANES\Downloads\WhatsApp Image 2020-05-06 at 10.25.53 AM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0"/>
            <a:ext cx="685800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24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SSAMANES\Downloads\WhatsApp Image 2020-05-06 at 10.27.57 AM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9" t="20683" r="11796" b="4243"/>
          <a:stretch/>
        </p:blipFill>
        <p:spPr bwMode="auto">
          <a:xfrm>
            <a:off x="1953491" y="185918"/>
            <a:ext cx="5611091" cy="49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6 Imagen"/>
          <p:cNvPicPr/>
          <p:nvPr/>
        </p:nvPicPr>
        <p:blipFill>
          <a:blip r:embed="rId3"/>
          <a:stretch/>
        </p:blipFill>
        <p:spPr>
          <a:xfrm>
            <a:off x="396429" y="185918"/>
            <a:ext cx="895498" cy="925706"/>
          </a:xfrm>
          <a:prstGeom prst="rect">
            <a:avLst/>
          </a:prstGeom>
          <a:ln>
            <a:noFill/>
          </a:ln>
        </p:spPr>
      </p:pic>
      <p:pic>
        <p:nvPicPr>
          <p:cNvPr id="5" name="Picture 2" descr="Resultado de imagen para escudo de el salvad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317" y="185918"/>
            <a:ext cx="988283" cy="92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esultado de imagen para TEMPLATES MEDICA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18"/>
          <a:stretch/>
        </p:blipFill>
        <p:spPr bwMode="auto">
          <a:xfrm>
            <a:off x="0" y="6539804"/>
            <a:ext cx="9721850" cy="3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 descr="C:\Users\SSAMANES\Desktop\EM822w8XsAITdRq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03"/>
          <a:stretch>
            <a:fillRect/>
          </a:stretch>
        </p:blipFill>
        <p:spPr bwMode="auto">
          <a:xfrm>
            <a:off x="612453" y="5139890"/>
            <a:ext cx="3972563" cy="1332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C:\Users\SSAMANES\Desktop\IND_logo2020_ES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518" y="5123688"/>
            <a:ext cx="3672408" cy="1094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910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388</Words>
  <Application>Microsoft Office PowerPoint</Application>
  <PresentationFormat>Personalizado</PresentationFormat>
  <Paragraphs>22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SSAMANES</dc:creator>
  <cp:lastModifiedBy>SSAMANES</cp:lastModifiedBy>
  <cp:revision>26</cp:revision>
  <dcterms:created xsi:type="dcterms:W3CDTF">2020-05-07T13:55:52Z</dcterms:created>
  <dcterms:modified xsi:type="dcterms:W3CDTF">2020-05-07T19:37:17Z</dcterms:modified>
</cp:coreProperties>
</file>