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4"/>
  </p:sldMasterIdLst>
  <p:notesMasterIdLst>
    <p:notesMasterId r:id="rId13"/>
  </p:notesMasterIdLst>
  <p:sldIdLst>
    <p:sldId id="281" r:id="rId5"/>
    <p:sldId id="293" r:id="rId6"/>
    <p:sldId id="290" r:id="rId7"/>
    <p:sldId id="294" r:id="rId8"/>
    <p:sldId id="298" r:id="rId9"/>
    <p:sldId id="288" r:id="rId10"/>
    <p:sldId id="297" r:id="rId11"/>
    <p:sldId id="289" r:id="rId1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900"/>
    <a:srgbClr val="E31303"/>
    <a:srgbClr val="009CA6"/>
    <a:srgbClr val="D1C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17" autoAdjust="0"/>
    <p:restoredTop sz="94343" autoAdjust="0"/>
  </p:normalViewPr>
  <p:slideViewPr>
    <p:cSldViewPr snapToGrid="0">
      <p:cViewPr varScale="1">
        <p:scale>
          <a:sx n="65" d="100"/>
          <a:sy n="65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69E9F-01C1-4757-8096-346EDE09246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239DA4F-B9FB-4FAC-9B96-DBAF02FB5CEE}">
      <dgm:prSet phldrT="[Texto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es-ES" sz="1800" b="1" dirty="0" smtClean="0">
              <a:solidFill>
                <a:schemeClr val="tx1"/>
              </a:solidFill>
              <a:latin typeface="Gill Sans MT" panose="020B0502020104020203" pitchFamily="34" charset="0"/>
            </a:rPr>
            <a:t>Vida, sobrevivencia y Desarrollo</a:t>
          </a:r>
          <a:endParaRPr lang="es-ES" sz="1800" b="1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9FA7EB24-52C4-4A14-8B2A-4DDACFFD3663}" type="parTrans" cxnId="{74A80112-076F-432E-AEE7-835231431292}">
      <dgm:prSet/>
      <dgm:spPr/>
      <dgm:t>
        <a:bodyPr/>
        <a:lstStyle/>
        <a:p>
          <a:endParaRPr lang="es-ES"/>
        </a:p>
      </dgm:t>
    </dgm:pt>
    <dgm:pt modelId="{FC2D1AE7-652E-437C-A1EB-18AC54C0A8A2}" type="sibTrans" cxnId="{74A80112-076F-432E-AEE7-835231431292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es-ES" sz="2400" b="1" dirty="0" smtClean="0">
              <a:solidFill>
                <a:schemeClr val="tx1"/>
              </a:solidFill>
              <a:latin typeface="Gill Sans MT" panose="020B0502020104020203" pitchFamily="34" charset="0"/>
            </a:rPr>
            <a:t>Interés superior</a:t>
          </a:r>
          <a:endParaRPr lang="es-ES" sz="2400" b="1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E177A991-1E95-4450-B027-E314BB6E96D5}">
      <dgm:prSet phldrT="[Texto]"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es-ES" sz="2400" b="1" dirty="0" smtClean="0">
              <a:solidFill>
                <a:schemeClr val="tx1"/>
              </a:solidFill>
              <a:latin typeface="Gill Sans MT" panose="020B0502020104020203" pitchFamily="34" charset="0"/>
            </a:rPr>
            <a:t>Participación</a:t>
          </a:r>
          <a:endParaRPr lang="es-ES" sz="2400" b="1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465EFBAB-B87E-4D37-A91E-2EFE2051D37B}" type="parTrans" cxnId="{DDE789B3-A39D-4DEC-AEC2-3E37CE4DB8CC}">
      <dgm:prSet/>
      <dgm:spPr/>
      <dgm:t>
        <a:bodyPr/>
        <a:lstStyle/>
        <a:p>
          <a:endParaRPr lang="es-ES"/>
        </a:p>
      </dgm:t>
    </dgm:pt>
    <dgm:pt modelId="{1758C8B5-9ADD-4070-A785-4C4119FB56D1}" type="sibTrans" cxnId="{DDE789B3-A39D-4DEC-AEC2-3E37CE4DB8CC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es-ES" sz="2000" b="1" dirty="0" smtClean="0">
              <a:solidFill>
                <a:schemeClr val="tx1"/>
              </a:solidFill>
              <a:latin typeface="Gill Sans MT" panose="020B0502020104020203" pitchFamily="34" charset="0"/>
            </a:rPr>
            <a:t>No discriminación</a:t>
          </a:r>
          <a:endParaRPr lang="es-ES" sz="2000" b="1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BDE73B48-8C81-4CF0-AE27-7B20D1100C6E}" type="pres">
      <dgm:prSet presAssocID="{EF869E9F-01C1-4757-8096-346EDE092469}" presName="Name0" presStyleCnt="0">
        <dgm:presLayoutVars>
          <dgm:chMax/>
          <dgm:chPref/>
          <dgm:dir/>
          <dgm:animLvl val="lvl"/>
        </dgm:presLayoutVars>
      </dgm:prSet>
      <dgm:spPr/>
    </dgm:pt>
    <dgm:pt modelId="{87E01DE7-1C15-4644-AF2B-D205776E57EE}" type="pres">
      <dgm:prSet presAssocID="{1239DA4F-B9FB-4FAC-9B96-DBAF02FB5CEE}" presName="composite" presStyleCnt="0"/>
      <dgm:spPr/>
    </dgm:pt>
    <dgm:pt modelId="{9B448567-A57E-4555-B5E3-4A041DC1CFF7}" type="pres">
      <dgm:prSet presAssocID="{1239DA4F-B9FB-4FAC-9B96-DBAF02FB5CEE}" presName="Parent1" presStyleLbl="node1" presStyleIdx="0" presStyleCnt="4" custScaleX="158626" custLinFactNeighborX="-22443" custLinFactNeighborY="1160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83A80B-614D-41FC-AE51-BA3064459901}" type="pres">
      <dgm:prSet presAssocID="{1239DA4F-B9FB-4FAC-9B96-DBAF02FB5CEE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85DEFD-38F8-4057-AE02-A81238B6713B}" type="pres">
      <dgm:prSet presAssocID="{1239DA4F-B9FB-4FAC-9B96-DBAF02FB5CEE}" presName="BalanceSpacing" presStyleCnt="0"/>
      <dgm:spPr/>
    </dgm:pt>
    <dgm:pt modelId="{D824C9EC-CF11-4867-A4CD-D40570C679AA}" type="pres">
      <dgm:prSet presAssocID="{1239DA4F-B9FB-4FAC-9B96-DBAF02FB5CEE}" presName="BalanceSpacing1" presStyleCnt="0"/>
      <dgm:spPr/>
    </dgm:pt>
    <dgm:pt modelId="{B9F0A25A-EA7A-4935-B0FE-F701F5B86754}" type="pres">
      <dgm:prSet presAssocID="{FC2D1AE7-652E-437C-A1EB-18AC54C0A8A2}" presName="Accent1Text" presStyleLbl="node1" presStyleIdx="1" presStyleCnt="4" custScaleX="150729" custLinFactNeighborX="-40909" custLinFactNeighborY="11606"/>
      <dgm:spPr/>
      <dgm:t>
        <a:bodyPr/>
        <a:lstStyle/>
        <a:p>
          <a:endParaRPr lang="es-ES"/>
        </a:p>
      </dgm:t>
    </dgm:pt>
    <dgm:pt modelId="{10555418-2220-497D-9985-F9C111B7ABCF}" type="pres">
      <dgm:prSet presAssocID="{FC2D1AE7-652E-437C-A1EB-18AC54C0A8A2}" presName="spaceBetweenRectangles" presStyleCnt="0"/>
      <dgm:spPr/>
    </dgm:pt>
    <dgm:pt modelId="{75BAC6C2-B4A8-441F-A1D0-994E347AD6DC}" type="pres">
      <dgm:prSet presAssocID="{E177A991-1E95-4450-B027-E314BB6E96D5}" presName="composite" presStyleCnt="0"/>
      <dgm:spPr/>
    </dgm:pt>
    <dgm:pt modelId="{66484B3B-CDA2-42C0-A2F3-E6495D895142}" type="pres">
      <dgm:prSet presAssocID="{E177A991-1E95-4450-B027-E314BB6E96D5}" presName="Parent1" presStyleLbl="node1" presStyleIdx="2" presStyleCnt="4" custScaleX="141573" custScaleY="111191" custLinFactNeighborX="89103" custLinFactNeighborY="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59F224-40B9-4CD9-92BA-737833C4AFCF}" type="pres">
      <dgm:prSet presAssocID="{E177A991-1E95-4450-B027-E314BB6E96D5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FC5CC5-3143-40D6-9774-ECC27F8A4E71}" type="pres">
      <dgm:prSet presAssocID="{E177A991-1E95-4450-B027-E314BB6E96D5}" presName="BalanceSpacing" presStyleCnt="0"/>
      <dgm:spPr/>
    </dgm:pt>
    <dgm:pt modelId="{B48BE4CB-5CB3-4C70-8B56-5F7F40EA93DF}" type="pres">
      <dgm:prSet presAssocID="{E177A991-1E95-4450-B027-E314BB6E96D5}" presName="BalanceSpacing1" presStyleCnt="0"/>
      <dgm:spPr/>
    </dgm:pt>
    <dgm:pt modelId="{E33B4551-CB66-4B40-AA1B-B02D748D15D8}" type="pres">
      <dgm:prSet presAssocID="{1758C8B5-9ADD-4070-A785-4C4119FB56D1}" presName="Accent1Text" presStyleLbl="node1" presStyleIdx="3" presStyleCnt="4" custScaleX="128653" custLinFactX="-49309" custLinFactNeighborX="-100000" custLinFactNeighborY="-1108"/>
      <dgm:spPr/>
    </dgm:pt>
  </dgm:ptLst>
  <dgm:cxnLst>
    <dgm:cxn modelId="{392B9B32-1FCD-4460-8025-FE072729EE58}" type="presOf" srcId="{EF869E9F-01C1-4757-8096-346EDE092469}" destId="{BDE73B48-8C81-4CF0-AE27-7B20D1100C6E}" srcOrd="0" destOrd="0" presId="urn:microsoft.com/office/officeart/2008/layout/AlternatingHexagons"/>
    <dgm:cxn modelId="{DDE789B3-A39D-4DEC-AEC2-3E37CE4DB8CC}" srcId="{EF869E9F-01C1-4757-8096-346EDE092469}" destId="{E177A991-1E95-4450-B027-E314BB6E96D5}" srcOrd="1" destOrd="0" parTransId="{465EFBAB-B87E-4D37-A91E-2EFE2051D37B}" sibTransId="{1758C8B5-9ADD-4070-A785-4C4119FB56D1}"/>
    <dgm:cxn modelId="{46CB14C2-803C-4995-A1E8-28DF44FA12DC}" type="presOf" srcId="{1758C8B5-9ADD-4070-A785-4C4119FB56D1}" destId="{E33B4551-CB66-4B40-AA1B-B02D748D15D8}" srcOrd="0" destOrd="0" presId="urn:microsoft.com/office/officeart/2008/layout/AlternatingHexagons"/>
    <dgm:cxn modelId="{6746063C-879C-4701-98AB-5E512C57A3B0}" type="presOf" srcId="{FC2D1AE7-652E-437C-A1EB-18AC54C0A8A2}" destId="{B9F0A25A-EA7A-4935-B0FE-F701F5B86754}" srcOrd="0" destOrd="0" presId="urn:microsoft.com/office/officeart/2008/layout/AlternatingHexagons"/>
    <dgm:cxn modelId="{E9C80FA0-A1A9-43A9-AEBF-B95CA3E418DD}" type="presOf" srcId="{1239DA4F-B9FB-4FAC-9B96-DBAF02FB5CEE}" destId="{9B448567-A57E-4555-B5E3-4A041DC1CFF7}" srcOrd="0" destOrd="0" presId="urn:microsoft.com/office/officeart/2008/layout/AlternatingHexagons"/>
    <dgm:cxn modelId="{7F67457B-2A44-46B4-A129-59F81215F3B2}" type="presOf" srcId="{E177A991-1E95-4450-B027-E314BB6E96D5}" destId="{66484B3B-CDA2-42C0-A2F3-E6495D895142}" srcOrd="0" destOrd="0" presId="urn:microsoft.com/office/officeart/2008/layout/AlternatingHexagons"/>
    <dgm:cxn modelId="{74A80112-076F-432E-AEE7-835231431292}" srcId="{EF869E9F-01C1-4757-8096-346EDE092469}" destId="{1239DA4F-B9FB-4FAC-9B96-DBAF02FB5CEE}" srcOrd="0" destOrd="0" parTransId="{9FA7EB24-52C4-4A14-8B2A-4DDACFFD3663}" sibTransId="{FC2D1AE7-652E-437C-A1EB-18AC54C0A8A2}"/>
    <dgm:cxn modelId="{464DA345-0764-41BE-95C2-DF2EF816E489}" type="presParOf" srcId="{BDE73B48-8C81-4CF0-AE27-7B20D1100C6E}" destId="{87E01DE7-1C15-4644-AF2B-D205776E57EE}" srcOrd="0" destOrd="0" presId="urn:microsoft.com/office/officeart/2008/layout/AlternatingHexagons"/>
    <dgm:cxn modelId="{F06B0B8C-B6BD-4BDF-BAFC-6858FBC91B08}" type="presParOf" srcId="{87E01DE7-1C15-4644-AF2B-D205776E57EE}" destId="{9B448567-A57E-4555-B5E3-4A041DC1CFF7}" srcOrd="0" destOrd="0" presId="urn:microsoft.com/office/officeart/2008/layout/AlternatingHexagons"/>
    <dgm:cxn modelId="{B94AAB97-793A-4F37-B306-E2EAA25B2325}" type="presParOf" srcId="{87E01DE7-1C15-4644-AF2B-D205776E57EE}" destId="{E183A80B-614D-41FC-AE51-BA3064459901}" srcOrd="1" destOrd="0" presId="urn:microsoft.com/office/officeart/2008/layout/AlternatingHexagons"/>
    <dgm:cxn modelId="{9CB19BE9-3A47-49B7-84B0-09D0752768DF}" type="presParOf" srcId="{87E01DE7-1C15-4644-AF2B-D205776E57EE}" destId="{9985DEFD-38F8-4057-AE02-A81238B6713B}" srcOrd="2" destOrd="0" presId="urn:microsoft.com/office/officeart/2008/layout/AlternatingHexagons"/>
    <dgm:cxn modelId="{6D18A12B-0671-40D4-B616-0E30632C9B61}" type="presParOf" srcId="{87E01DE7-1C15-4644-AF2B-D205776E57EE}" destId="{D824C9EC-CF11-4867-A4CD-D40570C679AA}" srcOrd="3" destOrd="0" presId="urn:microsoft.com/office/officeart/2008/layout/AlternatingHexagons"/>
    <dgm:cxn modelId="{AA1E0905-5E6F-4100-9F0A-BD507CF4A9BE}" type="presParOf" srcId="{87E01DE7-1C15-4644-AF2B-D205776E57EE}" destId="{B9F0A25A-EA7A-4935-B0FE-F701F5B86754}" srcOrd="4" destOrd="0" presId="urn:microsoft.com/office/officeart/2008/layout/AlternatingHexagons"/>
    <dgm:cxn modelId="{0718336C-B614-4A20-B63C-F57E266F9EB6}" type="presParOf" srcId="{BDE73B48-8C81-4CF0-AE27-7B20D1100C6E}" destId="{10555418-2220-497D-9985-F9C111B7ABCF}" srcOrd="1" destOrd="0" presId="urn:microsoft.com/office/officeart/2008/layout/AlternatingHexagons"/>
    <dgm:cxn modelId="{9D5E9B50-2CD6-4D1E-9100-9CE07B971A87}" type="presParOf" srcId="{BDE73B48-8C81-4CF0-AE27-7B20D1100C6E}" destId="{75BAC6C2-B4A8-441F-A1D0-994E347AD6DC}" srcOrd="2" destOrd="0" presId="urn:microsoft.com/office/officeart/2008/layout/AlternatingHexagons"/>
    <dgm:cxn modelId="{96D9098C-4A37-49CB-A9E2-2E6CA58B6871}" type="presParOf" srcId="{75BAC6C2-B4A8-441F-A1D0-994E347AD6DC}" destId="{66484B3B-CDA2-42C0-A2F3-E6495D895142}" srcOrd="0" destOrd="0" presId="urn:microsoft.com/office/officeart/2008/layout/AlternatingHexagons"/>
    <dgm:cxn modelId="{C1C48BFA-DF8E-42BF-9C77-209CCB6760B2}" type="presParOf" srcId="{75BAC6C2-B4A8-441F-A1D0-994E347AD6DC}" destId="{2259F224-40B9-4CD9-92BA-737833C4AFCF}" srcOrd="1" destOrd="0" presId="urn:microsoft.com/office/officeart/2008/layout/AlternatingHexagons"/>
    <dgm:cxn modelId="{89EF06ED-25BE-45FC-9085-17E72BCFE781}" type="presParOf" srcId="{75BAC6C2-B4A8-441F-A1D0-994E347AD6DC}" destId="{A1FC5CC5-3143-40D6-9774-ECC27F8A4E71}" srcOrd="2" destOrd="0" presId="urn:microsoft.com/office/officeart/2008/layout/AlternatingHexagons"/>
    <dgm:cxn modelId="{0EF77159-587C-4175-B420-AD63D3BBC9F8}" type="presParOf" srcId="{75BAC6C2-B4A8-441F-A1D0-994E347AD6DC}" destId="{B48BE4CB-5CB3-4C70-8B56-5F7F40EA93DF}" srcOrd="3" destOrd="0" presId="urn:microsoft.com/office/officeart/2008/layout/AlternatingHexagons"/>
    <dgm:cxn modelId="{93902F33-6A8B-4E4E-BFE6-4A309B083999}" type="presParOf" srcId="{75BAC6C2-B4A8-441F-A1D0-994E347AD6DC}" destId="{E33B4551-CB66-4B40-AA1B-B02D748D15D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B466D1-3086-4FE7-8E23-9B0F3B21A43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662E796-D02D-4F2B-B53A-1F0C79709569}">
      <dgm:prSet phldrT="[Texto]" custT="1"/>
      <dgm:spPr/>
      <dgm:t>
        <a:bodyPr/>
        <a:lstStyle/>
        <a:p>
          <a:pPr algn="l"/>
          <a:r>
            <a:rPr lang="es-ES" sz="1800" dirty="0" smtClean="0"/>
            <a:t>El COVID-19 es una pandemia mundial que </a:t>
          </a:r>
          <a:r>
            <a:rPr lang="es-ES" sz="1800" b="1" dirty="0" smtClean="0"/>
            <a:t>amenaza los derechos de niñas, niños y adolescentes.</a:t>
          </a:r>
          <a:endParaRPr lang="es-ES" sz="1800" dirty="0"/>
        </a:p>
      </dgm:t>
    </dgm:pt>
    <dgm:pt modelId="{C91E4942-1A3C-45B4-A43F-58E08DB562E0}" type="parTrans" cxnId="{36CD5C39-C700-4EC1-B6DD-B06A86ABA915}">
      <dgm:prSet/>
      <dgm:spPr/>
      <dgm:t>
        <a:bodyPr/>
        <a:lstStyle/>
        <a:p>
          <a:endParaRPr lang="es-ES"/>
        </a:p>
      </dgm:t>
    </dgm:pt>
    <dgm:pt modelId="{FA5F95B6-86DB-44E9-9C0F-D8F357E1D5C9}" type="sibTrans" cxnId="{36CD5C39-C700-4EC1-B6DD-B06A86ABA915}">
      <dgm:prSet/>
      <dgm:spPr/>
      <dgm:t>
        <a:bodyPr/>
        <a:lstStyle/>
        <a:p>
          <a:endParaRPr lang="es-ES"/>
        </a:p>
      </dgm:t>
    </dgm:pt>
    <dgm:pt modelId="{BBD70716-4611-4072-9062-61BF0FB860B0}">
      <dgm:prSet phldrT="[Texto]" custT="1"/>
      <dgm:spPr/>
      <dgm:t>
        <a:bodyPr/>
        <a:lstStyle/>
        <a:p>
          <a:pPr algn="l"/>
          <a:r>
            <a:rPr lang="es-ES" sz="1800" b="1" dirty="0" smtClean="0"/>
            <a:t>La experiencia previa, evidencian los riesgos para NNA y sus familias, a partir de la presión sobre los sistemas de protección, salud, educación y otros; que resulta en un acceso reducido de la niñez a servicios rutinarios de protección</a:t>
          </a:r>
          <a:endParaRPr lang="es-ES" sz="1800" dirty="0"/>
        </a:p>
      </dgm:t>
    </dgm:pt>
    <dgm:pt modelId="{ADBACF43-534A-4EAC-9E07-D9605C35940C}" type="parTrans" cxnId="{855FA16C-A9DB-4862-9709-1DBA845A72F1}">
      <dgm:prSet/>
      <dgm:spPr/>
      <dgm:t>
        <a:bodyPr/>
        <a:lstStyle/>
        <a:p>
          <a:endParaRPr lang="es-ES"/>
        </a:p>
      </dgm:t>
    </dgm:pt>
    <dgm:pt modelId="{7835A073-B8BE-4C3B-9E10-8815099415BD}" type="sibTrans" cxnId="{855FA16C-A9DB-4862-9709-1DBA845A72F1}">
      <dgm:prSet/>
      <dgm:spPr/>
      <dgm:t>
        <a:bodyPr/>
        <a:lstStyle/>
        <a:p>
          <a:endParaRPr lang="es-ES"/>
        </a:p>
      </dgm:t>
    </dgm:pt>
    <dgm:pt modelId="{263D9221-FE6A-4D7D-90B1-3B476D7D20CC}">
      <dgm:prSet phldrT="[Texto]" custT="1"/>
      <dgm:spPr/>
      <dgm:t>
        <a:bodyPr/>
        <a:lstStyle/>
        <a:p>
          <a:pPr algn="ctr"/>
          <a:r>
            <a:rPr lang="es-ES" sz="1800" dirty="0" smtClean="0">
              <a:latin typeface="Gill Sans MT" panose="020B0502020104020203" pitchFamily="34" charset="0"/>
            </a:rPr>
            <a:t>Algunos de estos riesgos son:</a:t>
          </a:r>
        </a:p>
        <a:p>
          <a:pPr algn="l"/>
          <a:r>
            <a:rPr lang="es-ES" sz="1800" dirty="0" smtClean="0">
              <a:latin typeface="Gill Sans MT" panose="020B0502020104020203" pitchFamily="34" charset="0"/>
            </a:rPr>
            <a:t>a) Interrupción del acceso escolar.</a:t>
          </a:r>
        </a:p>
        <a:p>
          <a:pPr algn="l"/>
          <a:r>
            <a:rPr lang="es-ES" sz="1800" dirty="0" smtClean="0">
              <a:latin typeface="Gill Sans MT" panose="020B0502020104020203" pitchFamily="34" charset="0"/>
            </a:rPr>
            <a:t>b) Interrupción de servicios de salud como vacunación rutinaria.</a:t>
          </a:r>
        </a:p>
        <a:p>
          <a:pPr algn="l"/>
          <a:r>
            <a:rPr lang="es-ES" sz="1800" dirty="0" smtClean="0">
              <a:latin typeface="Gill Sans MT" panose="020B0502020104020203" pitchFamily="34" charset="0"/>
            </a:rPr>
            <a:t>c) Bajo acceso a servicios de atención prenatal.</a:t>
          </a:r>
        </a:p>
        <a:p>
          <a:pPr algn="l"/>
          <a:r>
            <a:rPr lang="es-ES" sz="1800" dirty="0" smtClean="0">
              <a:latin typeface="Gill Sans MT" panose="020B0502020104020203" pitchFamily="34" charset="0"/>
            </a:rPr>
            <a:t>d) Riesgos de protección como abandono, violencia, separación familiar, vulnerabilidad al contagio y la discriminación de niñas y  niños de grupos en condición  particulares como en el entorno de migración y desplazamiento, centros de protección, centros de justicia juvenil. </a:t>
          </a:r>
          <a:endParaRPr lang="es-ES" sz="1800" dirty="0">
            <a:latin typeface="Gill Sans MT" panose="020B0502020104020203" pitchFamily="34" charset="0"/>
          </a:endParaRPr>
        </a:p>
      </dgm:t>
    </dgm:pt>
    <dgm:pt modelId="{88301A8C-8DB9-491A-A7EF-3283B8B08A7F}" type="parTrans" cxnId="{24EAA3E4-B660-48BF-92E9-C2CB37B9AC08}">
      <dgm:prSet/>
      <dgm:spPr/>
      <dgm:t>
        <a:bodyPr/>
        <a:lstStyle/>
        <a:p>
          <a:endParaRPr lang="es-ES"/>
        </a:p>
      </dgm:t>
    </dgm:pt>
    <dgm:pt modelId="{B1D007D9-B5CD-4682-93A3-DFEAD6273B69}" type="sibTrans" cxnId="{24EAA3E4-B660-48BF-92E9-C2CB37B9AC08}">
      <dgm:prSet/>
      <dgm:spPr/>
      <dgm:t>
        <a:bodyPr/>
        <a:lstStyle/>
        <a:p>
          <a:endParaRPr lang="es-ES"/>
        </a:p>
      </dgm:t>
    </dgm:pt>
    <dgm:pt modelId="{487E9107-EBAF-4C6E-88E9-B8FC0BEA482F}" type="pres">
      <dgm:prSet presAssocID="{90B466D1-3086-4FE7-8E23-9B0F3B21A43D}" presName="Name0" presStyleCnt="0">
        <dgm:presLayoutVars>
          <dgm:dir/>
          <dgm:resizeHandles val="exact"/>
        </dgm:presLayoutVars>
      </dgm:prSet>
      <dgm:spPr/>
    </dgm:pt>
    <dgm:pt modelId="{E8BE99D4-2BF2-451B-9BAB-11AD32305945}" type="pres">
      <dgm:prSet presAssocID="{A662E796-D02D-4F2B-B53A-1F0C7970956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947B31-436A-4D9E-97AD-0E02D6738B4F}" type="pres">
      <dgm:prSet presAssocID="{FA5F95B6-86DB-44E9-9C0F-D8F357E1D5C9}" presName="sibTrans" presStyleLbl="sibTrans2D1" presStyleIdx="0" presStyleCnt="2"/>
      <dgm:spPr/>
    </dgm:pt>
    <dgm:pt modelId="{B32F5E18-A2A8-4DD5-9348-78E1067DD677}" type="pres">
      <dgm:prSet presAssocID="{FA5F95B6-86DB-44E9-9C0F-D8F357E1D5C9}" presName="connectorText" presStyleLbl="sibTrans2D1" presStyleIdx="0" presStyleCnt="2"/>
      <dgm:spPr/>
    </dgm:pt>
    <dgm:pt modelId="{4696752F-696F-4B6C-B7FA-5709E1435C2A}" type="pres">
      <dgm:prSet presAssocID="{BBD70716-4611-4072-9062-61BF0FB860B0}" presName="node" presStyleLbl="node1" presStyleIdx="1" presStyleCnt="3" custScaleX="8336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D55E69-3A2A-42A5-8E69-4C938BED60CC}" type="pres">
      <dgm:prSet presAssocID="{7835A073-B8BE-4C3B-9E10-8815099415BD}" presName="sibTrans" presStyleLbl="sibTrans2D1" presStyleIdx="1" presStyleCnt="2"/>
      <dgm:spPr/>
    </dgm:pt>
    <dgm:pt modelId="{F8B61C53-F5EF-494E-928F-A61E07F31D5E}" type="pres">
      <dgm:prSet presAssocID="{7835A073-B8BE-4C3B-9E10-8815099415BD}" presName="connectorText" presStyleLbl="sibTrans2D1" presStyleIdx="1" presStyleCnt="2"/>
      <dgm:spPr/>
    </dgm:pt>
    <dgm:pt modelId="{5C1392A4-F3CE-4F6B-8286-6B43CD29374B}" type="pres">
      <dgm:prSet presAssocID="{263D9221-FE6A-4D7D-90B1-3B476D7D20CC}" presName="node" presStyleLbl="node1" presStyleIdx="2" presStyleCnt="3" custScaleX="1436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D04122F-3266-41AE-8D78-2E04876C5C0A}" type="presOf" srcId="{A662E796-D02D-4F2B-B53A-1F0C79709569}" destId="{E8BE99D4-2BF2-451B-9BAB-11AD32305945}" srcOrd="0" destOrd="0" presId="urn:microsoft.com/office/officeart/2005/8/layout/process1"/>
    <dgm:cxn modelId="{D3853450-6292-453F-86FC-4CECCD38012A}" type="presOf" srcId="{7835A073-B8BE-4C3B-9E10-8815099415BD}" destId="{F8B61C53-F5EF-494E-928F-A61E07F31D5E}" srcOrd="1" destOrd="0" presId="urn:microsoft.com/office/officeart/2005/8/layout/process1"/>
    <dgm:cxn modelId="{855FA16C-A9DB-4862-9709-1DBA845A72F1}" srcId="{90B466D1-3086-4FE7-8E23-9B0F3B21A43D}" destId="{BBD70716-4611-4072-9062-61BF0FB860B0}" srcOrd="1" destOrd="0" parTransId="{ADBACF43-534A-4EAC-9E07-D9605C35940C}" sibTransId="{7835A073-B8BE-4C3B-9E10-8815099415BD}"/>
    <dgm:cxn modelId="{24EAA3E4-B660-48BF-92E9-C2CB37B9AC08}" srcId="{90B466D1-3086-4FE7-8E23-9B0F3B21A43D}" destId="{263D9221-FE6A-4D7D-90B1-3B476D7D20CC}" srcOrd="2" destOrd="0" parTransId="{88301A8C-8DB9-491A-A7EF-3283B8B08A7F}" sibTransId="{B1D007D9-B5CD-4682-93A3-DFEAD6273B69}"/>
    <dgm:cxn modelId="{36CD5C39-C700-4EC1-B6DD-B06A86ABA915}" srcId="{90B466D1-3086-4FE7-8E23-9B0F3B21A43D}" destId="{A662E796-D02D-4F2B-B53A-1F0C79709569}" srcOrd="0" destOrd="0" parTransId="{C91E4942-1A3C-45B4-A43F-58E08DB562E0}" sibTransId="{FA5F95B6-86DB-44E9-9C0F-D8F357E1D5C9}"/>
    <dgm:cxn modelId="{A7DB30FF-06B1-451F-87F3-9BF3FCA25028}" type="presOf" srcId="{7835A073-B8BE-4C3B-9E10-8815099415BD}" destId="{23D55E69-3A2A-42A5-8E69-4C938BED60CC}" srcOrd="0" destOrd="0" presId="urn:microsoft.com/office/officeart/2005/8/layout/process1"/>
    <dgm:cxn modelId="{C5506F62-B418-488A-8E2F-C13DACB7F705}" type="presOf" srcId="{BBD70716-4611-4072-9062-61BF0FB860B0}" destId="{4696752F-696F-4B6C-B7FA-5709E1435C2A}" srcOrd="0" destOrd="0" presId="urn:microsoft.com/office/officeart/2005/8/layout/process1"/>
    <dgm:cxn modelId="{761A73B0-F8B8-4CB7-BF1E-2AD484B48289}" type="presOf" srcId="{FA5F95B6-86DB-44E9-9C0F-D8F357E1D5C9}" destId="{B32F5E18-A2A8-4DD5-9348-78E1067DD677}" srcOrd="1" destOrd="0" presId="urn:microsoft.com/office/officeart/2005/8/layout/process1"/>
    <dgm:cxn modelId="{141DBCBA-DA59-4525-B481-8AA0AD359DFB}" type="presOf" srcId="{FA5F95B6-86DB-44E9-9C0F-D8F357E1D5C9}" destId="{1F947B31-436A-4D9E-97AD-0E02D6738B4F}" srcOrd="0" destOrd="0" presId="urn:microsoft.com/office/officeart/2005/8/layout/process1"/>
    <dgm:cxn modelId="{33A68D20-22E0-48CB-BB71-741F93263241}" type="presOf" srcId="{263D9221-FE6A-4D7D-90B1-3B476D7D20CC}" destId="{5C1392A4-F3CE-4F6B-8286-6B43CD29374B}" srcOrd="0" destOrd="0" presId="urn:microsoft.com/office/officeart/2005/8/layout/process1"/>
    <dgm:cxn modelId="{4639F421-3EE2-47A7-ABB4-D63E6778F6B2}" type="presOf" srcId="{90B466D1-3086-4FE7-8E23-9B0F3B21A43D}" destId="{487E9107-EBAF-4C6E-88E9-B8FC0BEA482F}" srcOrd="0" destOrd="0" presId="urn:microsoft.com/office/officeart/2005/8/layout/process1"/>
    <dgm:cxn modelId="{F989A555-2E89-4AF2-98D7-59FF322FAE1E}" type="presParOf" srcId="{487E9107-EBAF-4C6E-88E9-B8FC0BEA482F}" destId="{E8BE99D4-2BF2-451B-9BAB-11AD32305945}" srcOrd="0" destOrd="0" presId="urn:microsoft.com/office/officeart/2005/8/layout/process1"/>
    <dgm:cxn modelId="{9CF90031-B244-4DF0-80F1-2AD5A683FEFA}" type="presParOf" srcId="{487E9107-EBAF-4C6E-88E9-B8FC0BEA482F}" destId="{1F947B31-436A-4D9E-97AD-0E02D6738B4F}" srcOrd="1" destOrd="0" presId="urn:microsoft.com/office/officeart/2005/8/layout/process1"/>
    <dgm:cxn modelId="{6AFA5A22-0314-45AD-B2FD-1968BB42095F}" type="presParOf" srcId="{1F947B31-436A-4D9E-97AD-0E02D6738B4F}" destId="{B32F5E18-A2A8-4DD5-9348-78E1067DD677}" srcOrd="0" destOrd="0" presId="urn:microsoft.com/office/officeart/2005/8/layout/process1"/>
    <dgm:cxn modelId="{913CC2B8-9FB4-4E8E-A78C-A3B8A15C4278}" type="presParOf" srcId="{487E9107-EBAF-4C6E-88E9-B8FC0BEA482F}" destId="{4696752F-696F-4B6C-B7FA-5709E1435C2A}" srcOrd="2" destOrd="0" presId="urn:microsoft.com/office/officeart/2005/8/layout/process1"/>
    <dgm:cxn modelId="{7443034A-2868-4591-A12F-E6E666C6E60D}" type="presParOf" srcId="{487E9107-EBAF-4C6E-88E9-B8FC0BEA482F}" destId="{23D55E69-3A2A-42A5-8E69-4C938BED60CC}" srcOrd="3" destOrd="0" presId="urn:microsoft.com/office/officeart/2005/8/layout/process1"/>
    <dgm:cxn modelId="{F0DCD9D9-02C5-43B5-A312-C4008B712A62}" type="presParOf" srcId="{23D55E69-3A2A-42A5-8E69-4C938BED60CC}" destId="{F8B61C53-F5EF-494E-928F-A61E07F31D5E}" srcOrd="0" destOrd="0" presId="urn:microsoft.com/office/officeart/2005/8/layout/process1"/>
    <dgm:cxn modelId="{A44AC236-76C7-4011-AD97-0CE203A1F347}" type="presParOf" srcId="{487E9107-EBAF-4C6E-88E9-B8FC0BEA482F}" destId="{5C1392A4-F3CE-4F6B-8286-6B43CD29374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B41699-9DDF-4EA6-A209-5A674E31EAE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F98FC254-AA3F-4835-8709-9B76C3998A56}">
      <dgm:prSet phldrT="[Texto]" custT="1"/>
      <dgm:spPr>
        <a:solidFill>
          <a:srgbClr val="FF99FF"/>
        </a:solidFill>
        <a:ln>
          <a:solidFill>
            <a:schemeClr val="tx1"/>
          </a:solidFill>
        </a:ln>
      </dgm:spPr>
      <dgm:t>
        <a:bodyPr/>
        <a:lstStyle/>
        <a:p>
          <a:r>
            <a:rPr lang="es-SV" sz="2000" b="1" u="sng" dirty="0" smtClean="0">
              <a:solidFill>
                <a:schemeClr val="tx1"/>
              </a:solidFill>
            </a:rPr>
            <a:t>MIRA:</a:t>
          </a:r>
        </a:p>
        <a:p>
          <a:endParaRPr lang="es-SV" sz="2000" b="1" dirty="0">
            <a:solidFill>
              <a:schemeClr val="tx1"/>
            </a:solidFill>
          </a:endParaRPr>
        </a:p>
      </dgm:t>
    </dgm:pt>
    <dgm:pt modelId="{0CFAE0DC-90FA-48DC-8387-BC3C600C5C3F}" type="parTrans" cxnId="{1E8EB84D-5A8D-4852-8EBB-CF29D6074EAF}">
      <dgm:prSet/>
      <dgm:spPr/>
      <dgm:t>
        <a:bodyPr/>
        <a:lstStyle/>
        <a:p>
          <a:endParaRPr lang="es-SV"/>
        </a:p>
      </dgm:t>
    </dgm:pt>
    <dgm:pt modelId="{702D0FEA-2745-4A3A-8F41-1B4797F1BF18}" type="sibTrans" cxnId="{1E8EB84D-5A8D-4852-8EBB-CF29D6074EAF}">
      <dgm:prSet/>
      <dgm:spPr/>
      <dgm:t>
        <a:bodyPr/>
        <a:lstStyle/>
        <a:p>
          <a:endParaRPr lang="es-SV"/>
        </a:p>
      </dgm:t>
    </dgm:pt>
    <dgm:pt modelId="{AEFA4EF0-CDB2-4B14-A61A-704BA44F520C}">
      <dgm:prSet phldrT="[Texto]" custT="1"/>
      <dgm:spPr>
        <a:solidFill>
          <a:srgbClr val="66FFFF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s-ES" sz="1200" b="1" u="sng" dirty="0" smtClean="0">
              <a:solidFill>
                <a:schemeClr val="tx1"/>
              </a:solidFill>
              <a:latin typeface="Gill Sans MT" panose="020B0502020104020203" pitchFamily="34" charset="0"/>
            </a:rPr>
            <a:t>1. Evaluación de necesidades (EDAN) y </a:t>
          </a:r>
          <a:r>
            <a:rPr lang="es-ES" sz="1200" b="1" u="sng" dirty="0" err="1" smtClean="0">
              <a:solidFill>
                <a:schemeClr val="tx1"/>
              </a:solidFill>
              <a:latin typeface="Gill Sans MT" panose="020B0502020104020203" pitchFamily="34" charset="0"/>
            </a:rPr>
            <a:t>MultiIntersectorial</a:t>
          </a:r>
          <a:r>
            <a:rPr lang="es-ES" sz="1200" b="1" u="sng" dirty="0" smtClean="0">
              <a:solidFill>
                <a:schemeClr val="tx1"/>
              </a:solidFill>
              <a:latin typeface="Gill Sans MT" panose="020B0502020104020203" pitchFamily="34" charset="0"/>
            </a:rPr>
            <a:t> Rapid </a:t>
          </a:r>
          <a:r>
            <a:rPr lang="es-ES" sz="1200" b="1" u="sng" dirty="0" err="1" smtClean="0">
              <a:solidFill>
                <a:schemeClr val="tx1"/>
              </a:solidFill>
              <a:latin typeface="Gill Sans MT" panose="020B0502020104020203" pitchFamily="34" charset="0"/>
            </a:rPr>
            <a:t>Assesment</a:t>
          </a:r>
          <a:r>
            <a:rPr lang="es-ES" sz="1200" b="1" u="sng" dirty="0" smtClean="0">
              <a:solidFill>
                <a:schemeClr val="tx1"/>
              </a:solidFill>
              <a:latin typeface="Gill Sans MT" panose="020B0502020104020203" pitchFamily="34" charset="0"/>
            </a:rPr>
            <a:t>) (MIRA)</a:t>
          </a:r>
          <a:endParaRPr lang="es-ES" sz="1200" b="1" u="sng" dirty="0" smtClean="0">
            <a:solidFill>
              <a:schemeClr val="tx1"/>
            </a:solidFill>
            <a:latin typeface="Gill Sans MT" panose="020B0502020104020203" pitchFamily="34" charset="0"/>
          </a:endParaRPr>
        </a:p>
        <a:p>
          <a:pPr algn="ctr"/>
          <a:r>
            <a:rPr lang="es-ES" sz="14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72 horas.</a:t>
          </a:r>
        </a:p>
        <a:p>
          <a:pPr algn="l"/>
          <a:r>
            <a:rPr lang="es-ES" sz="12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a</a:t>
          </a:r>
          <a:r>
            <a:rPr lang="es-ES" sz="12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) Factores causantes y subyacentes de crisis.</a:t>
          </a:r>
        </a:p>
        <a:p>
          <a:r>
            <a:rPr lang="es-ES" sz="12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b) Alcance de la crisis y perfil humanitario</a:t>
          </a:r>
        </a:p>
        <a:p>
          <a:r>
            <a:rPr lang="es-ES" sz="12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c) Situación de población afectada.</a:t>
          </a:r>
        </a:p>
        <a:p>
          <a:r>
            <a:rPr lang="es-ES" sz="12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d) Capacidad de respuesta nacional</a:t>
          </a:r>
        </a:p>
        <a:p>
          <a:r>
            <a:rPr lang="es-ES" sz="12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e) Capacidad de respuesta internacional</a:t>
          </a:r>
        </a:p>
        <a:p>
          <a:r>
            <a:rPr lang="es-ES" sz="12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f) Acceso humanitario</a:t>
          </a:r>
        </a:p>
        <a:p>
          <a:r>
            <a:rPr lang="es-ES" sz="12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g) Cobertura y brechas</a:t>
          </a:r>
        </a:p>
        <a:p>
          <a:r>
            <a:rPr lang="es-ES" sz="1200" b="1" u="none" dirty="0" smtClean="0">
              <a:solidFill>
                <a:schemeClr val="tx1"/>
              </a:solidFill>
              <a:latin typeface="Gill Sans MT" panose="020B0502020104020203" pitchFamily="34" charset="0"/>
            </a:rPr>
            <a:t>h) Prioridades humanitarias estratégicas</a:t>
          </a:r>
          <a:endParaRPr lang="es-SV" sz="1200" b="1" u="none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647FDAE9-CBF4-407A-9AF9-1315F641CD1D}" type="parTrans" cxnId="{73BA1F67-AE98-4D77-B899-AF4872632E5B}">
      <dgm:prSet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endParaRPr lang="es-SV"/>
        </a:p>
      </dgm:t>
    </dgm:pt>
    <dgm:pt modelId="{7F61CA6E-407E-425E-AD2B-802F4053E581}" type="sibTrans" cxnId="{73BA1F67-AE98-4D77-B899-AF4872632E5B}">
      <dgm:prSet/>
      <dgm:spPr/>
      <dgm:t>
        <a:bodyPr/>
        <a:lstStyle/>
        <a:p>
          <a:endParaRPr lang="es-SV"/>
        </a:p>
      </dgm:t>
    </dgm:pt>
    <dgm:pt modelId="{9DE59467-C1E4-4EDF-A5AF-A8D448B443E4}">
      <dgm:prSet phldrT="[Texto]" custT="1"/>
      <dgm:spPr>
        <a:solidFill>
          <a:srgbClr val="66FFFF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  <a:latin typeface="Gill Sans MT" panose="020B0502020104020203" pitchFamily="34" charset="0"/>
            </a:rPr>
            <a:t>Activación de Equipo de Respuesta a Emergencias y su Plan de preparación a emergencias.</a:t>
          </a:r>
        </a:p>
        <a:p>
          <a:pPr algn="l"/>
          <a:r>
            <a:rPr lang="es-ES" sz="1200" b="1" dirty="0" smtClean="0">
              <a:solidFill>
                <a:schemeClr val="tx1"/>
              </a:solidFill>
              <a:latin typeface="Gill Sans MT" panose="020B0502020104020203" pitchFamily="34" charset="0"/>
            </a:rPr>
            <a:t>a) Aspectos programáticos en Protección de niñez, salud, nutrición, seguridad alimentaria, educación.</a:t>
          </a:r>
        </a:p>
        <a:p>
          <a:pPr algn="l"/>
          <a:r>
            <a:rPr lang="es-ES" sz="1200" b="1" dirty="0" smtClean="0">
              <a:solidFill>
                <a:schemeClr val="tx1"/>
              </a:solidFill>
              <a:latin typeface="Gill Sans MT" panose="020B0502020104020203" pitchFamily="34" charset="0"/>
            </a:rPr>
            <a:t>b) Áreas de logística: Equipo de Respuesta a Emergencias:  Monitoreo y evaluación, Compras, logística, salvaguarda de la niñez, seguridad.</a:t>
          </a:r>
          <a:endParaRPr lang="es-SV" sz="1200" b="1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A363B201-569E-4CA3-8E55-58A994124D80}" type="parTrans" cxnId="{4B878945-D365-4F6E-8FE3-47B814A5A07F}">
      <dgm:prSet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endParaRPr lang="es-SV"/>
        </a:p>
      </dgm:t>
    </dgm:pt>
    <dgm:pt modelId="{BB4451AD-3F28-4551-A161-401BE74018FF}" type="sibTrans" cxnId="{4B878945-D365-4F6E-8FE3-47B814A5A07F}">
      <dgm:prSet/>
      <dgm:spPr/>
      <dgm:t>
        <a:bodyPr/>
        <a:lstStyle/>
        <a:p>
          <a:endParaRPr lang="es-SV"/>
        </a:p>
      </dgm:t>
    </dgm:pt>
    <dgm:pt modelId="{CECD9E7F-4001-4DCB-8102-301C083A325A}">
      <dgm:prSet phldrT="[Texto]" custT="1"/>
      <dgm:spPr>
        <a:solidFill>
          <a:srgbClr val="66FFFF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  <a:latin typeface="Gill Sans MT" panose="020B0502020104020203" pitchFamily="34" charset="0"/>
            </a:rPr>
            <a:t>Respuesta inicial:</a:t>
          </a:r>
        </a:p>
        <a:p>
          <a:pPr algn="l"/>
          <a:r>
            <a:rPr lang="es-ES" sz="1600" b="1" dirty="0" smtClean="0">
              <a:solidFill>
                <a:schemeClr val="tx1"/>
              </a:solidFill>
              <a:latin typeface="Gill Sans MT" panose="020B0502020104020203" pitchFamily="34" charset="0"/>
            </a:rPr>
            <a:t>Adaptación programática</a:t>
          </a:r>
        </a:p>
        <a:p>
          <a:pPr algn="l"/>
          <a:r>
            <a:rPr lang="es-ES" sz="1600" b="1" dirty="0" smtClean="0">
              <a:solidFill>
                <a:schemeClr val="tx1"/>
              </a:solidFill>
              <a:latin typeface="Gill Sans MT" panose="020B0502020104020203" pitchFamily="34" charset="0"/>
            </a:rPr>
            <a:t>Movilización de recursos:</a:t>
          </a:r>
        </a:p>
        <a:p>
          <a:pPr algn="l"/>
          <a:endParaRPr lang="es-ES" sz="1600" b="1" dirty="0" smtClean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D3121543-678E-40BE-B377-09DC1ED75283}" type="parTrans" cxnId="{265AB8CD-E43D-4D48-9595-27B7B375B4FB}">
      <dgm:prSet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endParaRPr lang="es-SV"/>
        </a:p>
      </dgm:t>
    </dgm:pt>
    <dgm:pt modelId="{1F250300-AEFC-4367-BD10-2605A4DFD552}" type="sibTrans" cxnId="{265AB8CD-E43D-4D48-9595-27B7B375B4FB}">
      <dgm:prSet/>
      <dgm:spPr/>
      <dgm:t>
        <a:bodyPr/>
        <a:lstStyle/>
        <a:p>
          <a:endParaRPr lang="es-SV"/>
        </a:p>
      </dgm:t>
    </dgm:pt>
    <dgm:pt modelId="{2568D030-2F5B-4C83-A6DF-34362B8C3C35}">
      <dgm:prSet phldrT="[Texto]" custT="1"/>
      <dgm:spPr>
        <a:solidFill>
          <a:srgbClr val="66FFFF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Gill Sans MT" panose="020B0502020104020203" pitchFamily="34" charset="0"/>
            </a:rPr>
            <a:t>Respuesta a gran escala</a:t>
          </a:r>
          <a:endParaRPr lang="es-SV" sz="1200" b="1" dirty="0">
            <a:solidFill>
              <a:schemeClr val="tx1"/>
            </a:solidFill>
            <a:latin typeface="Gill Sans MT" panose="020B0502020104020203" pitchFamily="34" charset="0"/>
          </a:endParaRPr>
        </a:p>
      </dgm:t>
    </dgm:pt>
    <dgm:pt modelId="{70EF2DBA-C777-437E-BEE1-DA8840867B48}" type="parTrans" cxnId="{8B013F62-5EAF-4F22-8996-15A9DDC73B9E}">
      <dgm:prSet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endParaRPr lang="es-SV"/>
        </a:p>
      </dgm:t>
    </dgm:pt>
    <dgm:pt modelId="{9CE66BA6-CB7E-4614-B046-8B9355AA19AF}" type="sibTrans" cxnId="{8B013F62-5EAF-4F22-8996-15A9DDC73B9E}">
      <dgm:prSet/>
      <dgm:spPr/>
      <dgm:t>
        <a:bodyPr/>
        <a:lstStyle/>
        <a:p>
          <a:endParaRPr lang="es-SV"/>
        </a:p>
      </dgm:t>
    </dgm:pt>
    <dgm:pt modelId="{E8A3BD9E-2197-4584-A0AD-52C020100FF3}">
      <dgm:prSet phldrT="[Texto]" custT="1"/>
      <dgm:spPr>
        <a:solidFill>
          <a:srgbClr val="66FFFF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s-ES" sz="1800" b="1" dirty="0" smtClean="0">
              <a:solidFill>
                <a:schemeClr val="tx1"/>
              </a:solidFill>
            </a:rPr>
            <a:t>Recuperación</a:t>
          </a:r>
          <a:endParaRPr lang="es-SV" sz="1800" b="1" dirty="0">
            <a:solidFill>
              <a:schemeClr val="tx1"/>
            </a:solidFill>
          </a:endParaRPr>
        </a:p>
      </dgm:t>
    </dgm:pt>
    <dgm:pt modelId="{AC5D0444-C887-4EFC-B3A1-5684914596E8}" type="parTrans" cxnId="{19EB09DA-92FB-4CC6-BF4C-3A26B3EECF8A}">
      <dgm:prSet/>
      <dgm:spPr/>
      <dgm:t>
        <a:bodyPr/>
        <a:lstStyle/>
        <a:p>
          <a:endParaRPr lang="es-ES"/>
        </a:p>
      </dgm:t>
    </dgm:pt>
    <dgm:pt modelId="{EC609EB8-03F4-4882-A896-E7100796CBEF}" type="sibTrans" cxnId="{19EB09DA-92FB-4CC6-BF4C-3A26B3EECF8A}">
      <dgm:prSet/>
      <dgm:spPr/>
      <dgm:t>
        <a:bodyPr/>
        <a:lstStyle/>
        <a:p>
          <a:endParaRPr lang="es-ES"/>
        </a:p>
      </dgm:t>
    </dgm:pt>
    <dgm:pt modelId="{116F22B0-803C-4E4C-BE1F-E35CC3EEB1E4}" type="pres">
      <dgm:prSet presAssocID="{22B41699-9DDF-4EA6-A209-5A674E31EAE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74C38D33-AD78-439E-85A5-C5A8AB0EEBEB}" type="pres">
      <dgm:prSet presAssocID="{F98FC254-AA3F-4835-8709-9B76C3998A56}" presName="centerShape" presStyleLbl="node0" presStyleIdx="0" presStyleCnt="1"/>
      <dgm:spPr/>
      <dgm:t>
        <a:bodyPr/>
        <a:lstStyle/>
        <a:p>
          <a:endParaRPr lang="es-SV"/>
        </a:p>
      </dgm:t>
    </dgm:pt>
    <dgm:pt modelId="{FC503417-0D63-4FA9-9DBD-C7CD19576505}" type="pres">
      <dgm:prSet presAssocID="{647FDAE9-CBF4-407A-9AF9-1315F641CD1D}" presName="parTrans" presStyleLbl="bgSibTrans2D1" presStyleIdx="0" presStyleCnt="5"/>
      <dgm:spPr/>
      <dgm:t>
        <a:bodyPr/>
        <a:lstStyle/>
        <a:p>
          <a:endParaRPr lang="es-SV"/>
        </a:p>
      </dgm:t>
    </dgm:pt>
    <dgm:pt modelId="{2D0B6D20-A363-47F8-B06E-5117E09A4BDB}" type="pres">
      <dgm:prSet presAssocID="{AEFA4EF0-CDB2-4B14-A61A-704BA44F520C}" presName="node" presStyleLbl="node1" presStyleIdx="0" presStyleCnt="5" custScaleX="147195" custScaleY="134970" custRadScaleRad="102135" custRadScaleInc="456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9EFBB0E-568A-491A-848A-EBCB87731727}" type="pres">
      <dgm:prSet presAssocID="{A363B201-569E-4CA3-8E55-58A994124D80}" presName="parTrans" presStyleLbl="bgSibTrans2D1" presStyleIdx="1" presStyleCnt="5"/>
      <dgm:spPr/>
      <dgm:t>
        <a:bodyPr/>
        <a:lstStyle/>
        <a:p>
          <a:endParaRPr lang="es-SV"/>
        </a:p>
      </dgm:t>
    </dgm:pt>
    <dgm:pt modelId="{400EDEFB-405D-4262-96B5-CA7122A292F5}" type="pres">
      <dgm:prSet presAssocID="{9DE59467-C1E4-4EDF-A5AF-A8D448B443E4}" presName="node" presStyleLbl="node1" presStyleIdx="1" presStyleCnt="5" custScaleX="120648" custScaleY="115178" custRadScaleRad="126477" custRadScaleInc="-1612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B008947B-567F-4C61-8E4F-A07D78A6CC90}" type="pres">
      <dgm:prSet presAssocID="{D3121543-678E-40BE-B377-09DC1ED75283}" presName="parTrans" presStyleLbl="bgSibTrans2D1" presStyleIdx="2" presStyleCnt="5"/>
      <dgm:spPr/>
      <dgm:t>
        <a:bodyPr/>
        <a:lstStyle/>
        <a:p>
          <a:endParaRPr lang="es-SV"/>
        </a:p>
      </dgm:t>
    </dgm:pt>
    <dgm:pt modelId="{C452AB8C-1736-4045-B7BC-E56E6EF32B45}" type="pres">
      <dgm:prSet presAssocID="{CECD9E7F-4001-4DCB-8102-301C083A325A}" presName="node" presStyleLbl="node1" presStyleIdx="2" presStyleCnt="5" custScaleX="120620" custScaleY="11939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3D7A5E2C-5FF6-4416-8EB4-A8423563BEAB}" type="pres">
      <dgm:prSet presAssocID="{70EF2DBA-C777-437E-BEE1-DA8840867B48}" presName="parTrans" presStyleLbl="bgSibTrans2D1" presStyleIdx="3" presStyleCnt="5"/>
      <dgm:spPr/>
      <dgm:t>
        <a:bodyPr/>
        <a:lstStyle/>
        <a:p>
          <a:endParaRPr lang="es-SV"/>
        </a:p>
      </dgm:t>
    </dgm:pt>
    <dgm:pt modelId="{254AE684-85DA-4AD1-8BF8-7DE2F11F87B4}" type="pres">
      <dgm:prSet presAssocID="{2568D030-2F5B-4C83-A6DF-34362B8C3C35}" presName="node" presStyleLbl="node1" presStyleIdx="3" presStyleCnt="5" custScaleX="142766" custRadScaleRad="116534" custRadScaleInc="12837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4D3EE32-1366-47E6-9F5B-6960AF40DD90}" type="pres">
      <dgm:prSet presAssocID="{AC5D0444-C887-4EFC-B3A1-5684914596E8}" presName="parTrans" presStyleLbl="bgSibTrans2D1" presStyleIdx="4" presStyleCnt="5"/>
      <dgm:spPr/>
      <dgm:t>
        <a:bodyPr/>
        <a:lstStyle/>
        <a:p>
          <a:endParaRPr lang="es-ES"/>
        </a:p>
      </dgm:t>
    </dgm:pt>
    <dgm:pt modelId="{0C0B9F04-4090-43E3-88C9-2942DC7E1EBA}" type="pres">
      <dgm:prSet presAssocID="{E8A3BD9E-2197-4584-A0AD-52C020100FF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38E26FD-8A06-45E9-9896-29F42E42D478}" type="presOf" srcId="{CECD9E7F-4001-4DCB-8102-301C083A325A}" destId="{C452AB8C-1736-4045-B7BC-E56E6EF32B45}" srcOrd="0" destOrd="0" presId="urn:microsoft.com/office/officeart/2005/8/layout/radial4"/>
    <dgm:cxn modelId="{8E67EC2A-89C3-4E6F-AC04-A7B0FDD864FB}" type="presOf" srcId="{D3121543-678E-40BE-B377-09DC1ED75283}" destId="{B008947B-567F-4C61-8E4F-A07D78A6CC90}" srcOrd="0" destOrd="0" presId="urn:microsoft.com/office/officeart/2005/8/layout/radial4"/>
    <dgm:cxn modelId="{8BF33F91-8EA2-4D70-81BF-765E811A2D55}" type="presOf" srcId="{647FDAE9-CBF4-407A-9AF9-1315F641CD1D}" destId="{FC503417-0D63-4FA9-9DBD-C7CD19576505}" srcOrd="0" destOrd="0" presId="urn:microsoft.com/office/officeart/2005/8/layout/radial4"/>
    <dgm:cxn modelId="{1406734B-B6E6-421C-A178-69FC35C4B37B}" type="presOf" srcId="{2568D030-2F5B-4C83-A6DF-34362B8C3C35}" destId="{254AE684-85DA-4AD1-8BF8-7DE2F11F87B4}" srcOrd="0" destOrd="0" presId="urn:microsoft.com/office/officeart/2005/8/layout/radial4"/>
    <dgm:cxn modelId="{4EECC685-1F0A-4AA8-A263-901E411D6766}" type="presOf" srcId="{22B41699-9DDF-4EA6-A209-5A674E31EAE9}" destId="{116F22B0-803C-4E4C-BE1F-E35CC3EEB1E4}" srcOrd="0" destOrd="0" presId="urn:microsoft.com/office/officeart/2005/8/layout/radial4"/>
    <dgm:cxn modelId="{346FCE65-ED24-4F24-8EF7-3581F4516044}" type="presOf" srcId="{E8A3BD9E-2197-4584-A0AD-52C020100FF3}" destId="{0C0B9F04-4090-43E3-88C9-2942DC7E1EBA}" srcOrd="0" destOrd="0" presId="urn:microsoft.com/office/officeart/2005/8/layout/radial4"/>
    <dgm:cxn modelId="{035789E3-C3EF-4FD0-9D1D-B7C43C7D93EA}" type="presOf" srcId="{F98FC254-AA3F-4835-8709-9B76C3998A56}" destId="{74C38D33-AD78-439E-85A5-C5A8AB0EEBEB}" srcOrd="0" destOrd="0" presId="urn:microsoft.com/office/officeart/2005/8/layout/radial4"/>
    <dgm:cxn modelId="{457147B0-D418-4197-8321-0D9F1CA7686C}" type="presOf" srcId="{9DE59467-C1E4-4EDF-A5AF-A8D448B443E4}" destId="{400EDEFB-405D-4262-96B5-CA7122A292F5}" srcOrd="0" destOrd="0" presId="urn:microsoft.com/office/officeart/2005/8/layout/radial4"/>
    <dgm:cxn modelId="{9F37501D-4247-4E62-B5E8-A1056AD58D0F}" type="presOf" srcId="{A363B201-569E-4CA3-8E55-58A994124D80}" destId="{D9EFBB0E-568A-491A-848A-EBCB87731727}" srcOrd="0" destOrd="0" presId="urn:microsoft.com/office/officeart/2005/8/layout/radial4"/>
    <dgm:cxn modelId="{265AB8CD-E43D-4D48-9595-27B7B375B4FB}" srcId="{F98FC254-AA3F-4835-8709-9B76C3998A56}" destId="{CECD9E7F-4001-4DCB-8102-301C083A325A}" srcOrd="2" destOrd="0" parTransId="{D3121543-678E-40BE-B377-09DC1ED75283}" sibTransId="{1F250300-AEFC-4367-BD10-2605A4DFD552}"/>
    <dgm:cxn modelId="{8B013F62-5EAF-4F22-8996-15A9DDC73B9E}" srcId="{F98FC254-AA3F-4835-8709-9B76C3998A56}" destId="{2568D030-2F5B-4C83-A6DF-34362B8C3C35}" srcOrd="3" destOrd="0" parTransId="{70EF2DBA-C777-437E-BEE1-DA8840867B48}" sibTransId="{9CE66BA6-CB7E-4614-B046-8B9355AA19AF}"/>
    <dgm:cxn modelId="{71DF3B45-C585-4AB9-B60F-ABB1D9D77B24}" type="presOf" srcId="{AC5D0444-C887-4EFC-B3A1-5684914596E8}" destId="{E4D3EE32-1366-47E6-9F5B-6960AF40DD90}" srcOrd="0" destOrd="0" presId="urn:microsoft.com/office/officeart/2005/8/layout/radial4"/>
    <dgm:cxn modelId="{4B878945-D365-4F6E-8FE3-47B814A5A07F}" srcId="{F98FC254-AA3F-4835-8709-9B76C3998A56}" destId="{9DE59467-C1E4-4EDF-A5AF-A8D448B443E4}" srcOrd="1" destOrd="0" parTransId="{A363B201-569E-4CA3-8E55-58A994124D80}" sibTransId="{BB4451AD-3F28-4551-A161-401BE74018FF}"/>
    <dgm:cxn modelId="{1E8EB84D-5A8D-4852-8EBB-CF29D6074EAF}" srcId="{22B41699-9DDF-4EA6-A209-5A674E31EAE9}" destId="{F98FC254-AA3F-4835-8709-9B76C3998A56}" srcOrd="0" destOrd="0" parTransId="{0CFAE0DC-90FA-48DC-8387-BC3C600C5C3F}" sibTransId="{702D0FEA-2745-4A3A-8F41-1B4797F1BF18}"/>
    <dgm:cxn modelId="{73BA1F67-AE98-4D77-B899-AF4872632E5B}" srcId="{F98FC254-AA3F-4835-8709-9B76C3998A56}" destId="{AEFA4EF0-CDB2-4B14-A61A-704BA44F520C}" srcOrd="0" destOrd="0" parTransId="{647FDAE9-CBF4-407A-9AF9-1315F641CD1D}" sibTransId="{7F61CA6E-407E-425E-AD2B-802F4053E581}"/>
    <dgm:cxn modelId="{19EB09DA-92FB-4CC6-BF4C-3A26B3EECF8A}" srcId="{F98FC254-AA3F-4835-8709-9B76C3998A56}" destId="{E8A3BD9E-2197-4584-A0AD-52C020100FF3}" srcOrd="4" destOrd="0" parTransId="{AC5D0444-C887-4EFC-B3A1-5684914596E8}" sibTransId="{EC609EB8-03F4-4882-A896-E7100796CBEF}"/>
    <dgm:cxn modelId="{65B61015-2B70-4803-A036-95AA1220DF9A}" type="presOf" srcId="{70EF2DBA-C777-437E-BEE1-DA8840867B48}" destId="{3D7A5E2C-5FF6-4416-8EB4-A8423563BEAB}" srcOrd="0" destOrd="0" presId="urn:microsoft.com/office/officeart/2005/8/layout/radial4"/>
    <dgm:cxn modelId="{7781A7D1-78E6-40CA-8C11-14CF40BBF2DB}" type="presOf" srcId="{AEFA4EF0-CDB2-4B14-A61A-704BA44F520C}" destId="{2D0B6D20-A363-47F8-B06E-5117E09A4BDB}" srcOrd="0" destOrd="0" presId="urn:microsoft.com/office/officeart/2005/8/layout/radial4"/>
    <dgm:cxn modelId="{8AAF70DC-1954-4CF1-9CFF-75900ECA7FF4}" type="presParOf" srcId="{116F22B0-803C-4E4C-BE1F-E35CC3EEB1E4}" destId="{74C38D33-AD78-439E-85A5-C5A8AB0EEBEB}" srcOrd="0" destOrd="0" presId="urn:microsoft.com/office/officeart/2005/8/layout/radial4"/>
    <dgm:cxn modelId="{25F994DE-66DF-4FC5-B95A-EEF76B241536}" type="presParOf" srcId="{116F22B0-803C-4E4C-BE1F-E35CC3EEB1E4}" destId="{FC503417-0D63-4FA9-9DBD-C7CD19576505}" srcOrd="1" destOrd="0" presId="urn:microsoft.com/office/officeart/2005/8/layout/radial4"/>
    <dgm:cxn modelId="{AA782927-422A-4187-9BFE-D2DB36385008}" type="presParOf" srcId="{116F22B0-803C-4E4C-BE1F-E35CC3EEB1E4}" destId="{2D0B6D20-A363-47F8-B06E-5117E09A4BDB}" srcOrd="2" destOrd="0" presId="urn:microsoft.com/office/officeart/2005/8/layout/radial4"/>
    <dgm:cxn modelId="{F654793A-E7A6-4BF7-92CD-50F14674B55B}" type="presParOf" srcId="{116F22B0-803C-4E4C-BE1F-E35CC3EEB1E4}" destId="{D9EFBB0E-568A-491A-848A-EBCB87731727}" srcOrd="3" destOrd="0" presId="urn:microsoft.com/office/officeart/2005/8/layout/radial4"/>
    <dgm:cxn modelId="{467045E1-F6A2-4E32-B90F-88C16BC7C32F}" type="presParOf" srcId="{116F22B0-803C-4E4C-BE1F-E35CC3EEB1E4}" destId="{400EDEFB-405D-4262-96B5-CA7122A292F5}" srcOrd="4" destOrd="0" presId="urn:microsoft.com/office/officeart/2005/8/layout/radial4"/>
    <dgm:cxn modelId="{0967C432-D55C-4784-98DB-C7F1FE8262B4}" type="presParOf" srcId="{116F22B0-803C-4E4C-BE1F-E35CC3EEB1E4}" destId="{B008947B-567F-4C61-8E4F-A07D78A6CC90}" srcOrd="5" destOrd="0" presId="urn:microsoft.com/office/officeart/2005/8/layout/radial4"/>
    <dgm:cxn modelId="{3F40C1C9-793E-46D8-945C-F460537AB443}" type="presParOf" srcId="{116F22B0-803C-4E4C-BE1F-E35CC3EEB1E4}" destId="{C452AB8C-1736-4045-B7BC-E56E6EF32B45}" srcOrd="6" destOrd="0" presId="urn:microsoft.com/office/officeart/2005/8/layout/radial4"/>
    <dgm:cxn modelId="{A63E9219-09B4-4FC2-A158-EBC4719B248D}" type="presParOf" srcId="{116F22B0-803C-4E4C-BE1F-E35CC3EEB1E4}" destId="{3D7A5E2C-5FF6-4416-8EB4-A8423563BEAB}" srcOrd="7" destOrd="0" presId="urn:microsoft.com/office/officeart/2005/8/layout/radial4"/>
    <dgm:cxn modelId="{E4E0497A-A744-4D80-94C2-799CD93295D2}" type="presParOf" srcId="{116F22B0-803C-4E4C-BE1F-E35CC3EEB1E4}" destId="{254AE684-85DA-4AD1-8BF8-7DE2F11F87B4}" srcOrd="8" destOrd="0" presId="urn:microsoft.com/office/officeart/2005/8/layout/radial4"/>
    <dgm:cxn modelId="{BDCD00E2-9EE3-481E-88BA-5E8D363DE33E}" type="presParOf" srcId="{116F22B0-803C-4E4C-BE1F-E35CC3EEB1E4}" destId="{E4D3EE32-1366-47E6-9F5B-6960AF40DD90}" srcOrd="9" destOrd="0" presId="urn:microsoft.com/office/officeart/2005/8/layout/radial4"/>
    <dgm:cxn modelId="{01E38C2C-7334-4246-92C8-DD4346F40D32}" type="presParOf" srcId="{116F22B0-803C-4E4C-BE1F-E35CC3EEB1E4}" destId="{0C0B9F04-4090-43E3-88C9-2942DC7E1EBA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48567-A57E-4555-B5E3-4A041DC1CFF7}">
      <dsp:nvSpPr>
        <dsp:cNvPr id="0" name=""/>
        <dsp:cNvSpPr/>
      </dsp:nvSpPr>
      <dsp:spPr>
        <a:xfrm rot="5400000">
          <a:off x="3535822" y="-126471"/>
          <a:ext cx="2660302" cy="3671340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20000"/>
            <a:lumOff val="80000"/>
          </a:schemeClr>
        </a:solidFill>
        <a:ln w="34925" cap="flat" cmpd="sng" algn="in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Vida, sobrevivencia y Desarrollo</a:t>
          </a:r>
          <a:endParaRPr lang="es-ES" sz="1800" b="1" kern="1200" dirty="0">
            <a:solidFill>
              <a:schemeClr val="tx1"/>
            </a:solidFill>
            <a:latin typeface="Gill Sans MT" panose="020B0502020104020203" pitchFamily="34" charset="0"/>
          </a:endParaRPr>
        </a:p>
      </dsp:txBody>
      <dsp:txXfrm rot="-5400000">
        <a:off x="3642193" y="822432"/>
        <a:ext cx="2447560" cy="1773534"/>
      </dsp:txXfrm>
    </dsp:sp>
    <dsp:sp modelId="{E183A80B-614D-41FC-AE51-BA3064459901}">
      <dsp:nvSpPr>
        <dsp:cNvPr id="0" name=""/>
        <dsp:cNvSpPr/>
      </dsp:nvSpPr>
      <dsp:spPr>
        <a:xfrm>
          <a:off x="6612872" y="602353"/>
          <a:ext cx="2968897" cy="1596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0A25A-EA7A-4935-B0FE-F701F5B86754}">
      <dsp:nvSpPr>
        <dsp:cNvPr id="0" name=""/>
        <dsp:cNvSpPr/>
      </dsp:nvSpPr>
      <dsp:spPr>
        <a:xfrm rot="5400000">
          <a:off x="608813" y="-35084"/>
          <a:ext cx="2660302" cy="3488567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20000"/>
            <a:lumOff val="80000"/>
          </a:schemeClr>
        </a:solidFill>
        <a:ln w="34925" cap="flat" cmpd="sng" algn="in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Interés superior</a:t>
          </a:r>
          <a:endParaRPr lang="es-ES" sz="2400" b="1" kern="1200" dirty="0">
            <a:solidFill>
              <a:schemeClr val="tx1"/>
            </a:solidFill>
            <a:latin typeface="Gill Sans MT" panose="020B0502020104020203" pitchFamily="34" charset="0"/>
          </a:endParaRPr>
        </a:p>
      </dsp:txBody>
      <dsp:txXfrm rot="-5400000">
        <a:off x="776109" y="822432"/>
        <a:ext cx="2325711" cy="1773534"/>
      </dsp:txXfrm>
    </dsp:sp>
    <dsp:sp modelId="{66484B3B-CDA2-42C0-A2F3-E6495D895142}">
      <dsp:nvSpPr>
        <dsp:cNvPr id="0" name=""/>
        <dsp:cNvSpPr/>
      </dsp:nvSpPr>
      <dsp:spPr>
        <a:xfrm rot="5400000">
          <a:off x="4714057" y="2169943"/>
          <a:ext cx="2958017" cy="3276655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20000"/>
            <a:lumOff val="80000"/>
          </a:schemeClr>
        </a:solidFill>
        <a:ln w="34925" cap="flat" cmpd="sng" algn="in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Participación</a:t>
          </a:r>
          <a:endParaRPr lang="es-ES" sz="2400" b="1" kern="1200" dirty="0">
            <a:solidFill>
              <a:schemeClr val="tx1"/>
            </a:solidFill>
            <a:latin typeface="Gill Sans MT" panose="020B0502020104020203" pitchFamily="34" charset="0"/>
          </a:endParaRPr>
        </a:p>
      </dsp:txBody>
      <dsp:txXfrm rot="-5400000">
        <a:off x="5100847" y="2822265"/>
        <a:ext cx="2184437" cy="1972011"/>
      </dsp:txXfrm>
    </dsp:sp>
    <dsp:sp modelId="{2259F224-40B9-4CD9-92BA-737833C4AFCF}">
      <dsp:nvSpPr>
        <dsp:cNvPr id="0" name=""/>
        <dsp:cNvSpPr/>
      </dsp:nvSpPr>
      <dsp:spPr>
        <a:xfrm>
          <a:off x="4680" y="3009275"/>
          <a:ext cx="2873126" cy="1596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B4551-CB66-4B40-AA1B-B02D748D15D8}">
      <dsp:nvSpPr>
        <dsp:cNvPr id="0" name=""/>
        <dsp:cNvSpPr/>
      </dsp:nvSpPr>
      <dsp:spPr>
        <a:xfrm rot="5400000">
          <a:off x="1844577" y="2289077"/>
          <a:ext cx="2660302" cy="297762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20000"/>
            <a:lumOff val="80000"/>
          </a:schemeClr>
        </a:solidFill>
        <a:ln w="34925" cap="flat" cmpd="sng" algn="in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No discriminación</a:t>
          </a:r>
          <a:endParaRPr lang="es-ES" sz="2000" b="1" kern="1200" dirty="0">
            <a:solidFill>
              <a:schemeClr val="tx1"/>
            </a:solidFill>
            <a:latin typeface="Gill Sans MT" panose="020B0502020104020203" pitchFamily="34" charset="0"/>
          </a:endParaRPr>
        </a:p>
      </dsp:txBody>
      <dsp:txXfrm rot="-5400000">
        <a:off x="2182186" y="2891123"/>
        <a:ext cx="1985084" cy="1773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E99D4-2BF2-451B-9BAB-11AD32305945}">
      <dsp:nvSpPr>
        <dsp:cNvPr id="0" name=""/>
        <dsp:cNvSpPr/>
      </dsp:nvSpPr>
      <dsp:spPr>
        <a:xfrm>
          <a:off x="6247" y="503156"/>
          <a:ext cx="2449891" cy="4320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El COVID-19 es una pandemia mundial que </a:t>
          </a:r>
          <a:r>
            <a:rPr lang="es-ES" sz="1800" b="1" kern="1200" dirty="0" smtClean="0"/>
            <a:t>amenaza los derechos de niñas, niños y adolescentes.</a:t>
          </a:r>
          <a:endParaRPr lang="es-ES" sz="1800" kern="1200" dirty="0"/>
        </a:p>
      </dsp:txBody>
      <dsp:txXfrm>
        <a:off x="78002" y="574911"/>
        <a:ext cx="2306381" cy="4177349"/>
      </dsp:txXfrm>
    </dsp:sp>
    <dsp:sp modelId="{1F947B31-436A-4D9E-97AD-0E02D6738B4F}">
      <dsp:nvSpPr>
        <dsp:cNvPr id="0" name=""/>
        <dsp:cNvSpPr/>
      </dsp:nvSpPr>
      <dsp:spPr>
        <a:xfrm>
          <a:off x="2701128" y="2359799"/>
          <a:ext cx="519377" cy="6075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800" kern="1200"/>
        </a:p>
      </dsp:txBody>
      <dsp:txXfrm>
        <a:off x="2701128" y="2481314"/>
        <a:ext cx="363564" cy="364543"/>
      </dsp:txXfrm>
    </dsp:sp>
    <dsp:sp modelId="{4696752F-696F-4B6C-B7FA-5709E1435C2A}">
      <dsp:nvSpPr>
        <dsp:cNvPr id="0" name=""/>
        <dsp:cNvSpPr/>
      </dsp:nvSpPr>
      <dsp:spPr>
        <a:xfrm>
          <a:off x="3436096" y="503156"/>
          <a:ext cx="2042376" cy="4320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La experiencia previa, evidencian los riesgos para NNA y sus familias, a partir de la presión sobre los sistemas de protección, salud, educación y otros; que resulta en un acceso reducido de la niñez a servicios rutinarios de protección</a:t>
          </a:r>
          <a:endParaRPr lang="es-ES" sz="1800" kern="1200" dirty="0"/>
        </a:p>
      </dsp:txBody>
      <dsp:txXfrm>
        <a:off x="3495915" y="562975"/>
        <a:ext cx="1922738" cy="4201221"/>
      </dsp:txXfrm>
    </dsp:sp>
    <dsp:sp modelId="{23D55E69-3A2A-42A5-8E69-4C938BED60CC}">
      <dsp:nvSpPr>
        <dsp:cNvPr id="0" name=""/>
        <dsp:cNvSpPr/>
      </dsp:nvSpPr>
      <dsp:spPr>
        <a:xfrm>
          <a:off x="5723462" y="2359799"/>
          <a:ext cx="519377" cy="6075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800" kern="1200"/>
        </a:p>
      </dsp:txBody>
      <dsp:txXfrm>
        <a:off x="5723462" y="2481314"/>
        <a:ext cx="363564" cy="364543"/>
      </dsp:txXfrm>
    </dsp:sp>
    <dsp:sp modelId="{5C1392A4-F3CE-4F6B-8286-6B43CD29374B}">
      <dsp:nvSpPr>
        <dsp:cNvPr id="0" name=""/>
        <dsp:cNvSpPr/>
      </dsp:nvSpPr>
      <dsp:spPr>
        <a:xfrm>
          <a:off x="6458429" y="503156"/>
          <a:ext cx="3519980" cy="4320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Gill Sans MT" panose="020B0502020104020203" pitchFamily="34" charset="0"/>
            </a:rPr>
            <a:t>Algunos de estos riesgos son: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Gill Sans MT" panose="020B0502020104020203" pitchFamily="34" charset="0"/>
            </a:rPr>
            <a:t>a) Interrupción del acceso escolar.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Gill Sans MT" panose="020B0502020104020203" pitchFamily="34" charset="0"/>
            </a:rPr>
            <a:t>b) Interrupción de servicios de salud como vacunación rutinaria.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Gill Sans MT" panose="020B0502020104020203" pitchFamily="34" charset="0"/>
            </a:rPr>
            <a:t>c) Bajo acceso a servicios de atención prenatal.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Gill Sans MT" panose="020B0502020104020203" pitchFamily="34" charset="0"/>
            </a:rPr>
            <a:t>d) Riesgos de protección como abandono, violencia, separación familiar, vulnerabilidad al contagio y la discriminación de niñas y  niños de grupos en condición  particulares como en el entorno de migración y desplazamiento, centros de protección, centros de justicia juvenil. </a:t>
          </a:r>
          <a:endParaRPr lang="es-ES" sz="1800" kern="1200" dirty="0">
            <a:latin typeface="Gill Sans MT" panose="020B0502020104020203" pitchFamily="34" charset="0"/>
          </a:endParaRPr>
        </a:p>
      </dsp:txBody>
      <dsp:txXfrm>
        <a:off x="6561526" y="606253"/>
        <a:ext cx="3313786" cy="41146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38D33-AD78-439E-85A5-C5A8AB0EEBEB}">
      <dsp:nvSpPr>
        <dsp:cNvPr id="0" name=""/>
        <dsp:cNvSpPr/>
      </dsp:nvSpPr>
      <dsp:spPr>
        <a:xfrm>
          <a:off x="4299213" y="3491811"/>
          <a:ext cx="2528175" cy="2528175"/>
        </a:xfrm>
        <a:prstGeom prst="ellipse">
          <a:avLst/>
        </a:prstGeom>
        <a:solidFill>
          <a:srgbClr val="FF99FF"/>
        </a:solidFill>
        <a:ln w="34925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u="sng" kern="1200" dirty="0" smtClean="0">
              <a:solidFill>
                <a:schemeClr val="tx1"/>
              </a:solidFill>
            </a:rPr>
            <a:t>MIRA: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2000" b="1" kern="1200" dirty="0">
            <a:solidFill>
              <a:schemeClr val="tx1"/>
            </a:solidFill>
          </a:endParaRPr>
        </a:p>
      </dsp:txBody>
      <dsp:txXfrm>
        <a:off x="4669456" y="3862054"/>
        <a:ext cx="1787689" cy="1787689"/>
      </dsp:txXfrm>
    </dsp:sp>
    <dsp:sp modelId="{FC503417-0D63-4FA9-9DBD-C7CD19576505}">
      <dsp:nvSpPr>
        <dsp:cNvPr id="0" name=""/>
        <dsp:cNvSpPr/>
      </dsp:nvSpPr>
      <dsp:spPr>
        <a:xfrm rot="10898669">
          <a:off x="1767148" y="4321011"/>
          <a:ext cx="2393813" cy="720530"/>
        </a:xfrm>
        <a:prstGeom prst="leftArrow">
          <a:avLst>
            <a:gd name="adj1" fmla="val 60000"/>
            <a:gd name="adj2" fmla="val 50000"/>
          </a:avLst>
        </a:prstGeom>
        <a:solidFill>
          <a:srgbClr val="FFFF99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0B6D20-A363-47F8-B06E-5117E09A4BDB}">
      <dsp:nvSpPr>
        <dsp:cNvPr id="0" name=""/>
        <dsp:cNvSpPr/>
      </dsp:nvSpPr>
      <dsp:spPr>
        <a:xfrm>
          <a:off x="1" y="3350261"/>
          <a:ext cx="3535280" cy="2593331"/>
        </a:xfrm>
        <a:prstGeom prst="roundRect">
          <a:avLst>
            <a:gd name="adj" fmla="val 10000"/>
          </a:avLst>
        </a:prstGeom>
        <a:solidFill>
          <a:srgbClr val="66FFFF"/>
        </a:solidFill>
        <a:ln w="34925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u="sng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1. Evaluación de necesidades (EDAN) y </a:t>
          </a:r>
          <a:r>
            <a:rPr lang="es-ES" sz="1200" b="1" u="sng" kern="1200" dirty="0" err="1" smtClean="0">
              <a:solidFill>
                <a:schemeClr val="tx1"/>
              </a:solidFill>
              <a:latin typeface="Gill Sans MT" panose="020B0502020104020203" pitchFamily="34" charset="0"/>
            </a:rPr>
            <a:t>MultiIntersectorial</a:t>
          </a:r>
          <a:r>
            <a:rPr lang="es-ES" sz="1200" b="1" u="sng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 Rapid </a:t>
          </a:r>
          <a:r>
            <a:rPr lang="es-ES" sz="1200" b="1" u="sng" kern="1200" dirty="0" err="1" smtClean="0">
              <a:solidFill>
                <a:schemeClr val="tx1"/>
              </a:solidFill>
              <a:latin typeface="Gill Sans MT" panose="020B0502020104020203" pitchFamily="34" charset="0"/>
            </a:rPr>
            <a:t>Assesment</a:t>
          </a:r>
          <a:r>
            <a:rPr lang="es-ES" sz="1200" b="1" u="sng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) (MIRA)</a:t>
          </a:r>
          <a:endParaRPr lang="es-ES" sz="1200" b="1" u="sng" kern="1200" dirty="0" smtClean="0">
            <a:solidFill>
              <a:schemeClr val="tx1"/>
            </a:solidFill>
            <a:latin typeface="Gill Sans MT" panose="020B0502020104020203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72 horas.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a</a:t>
          </a:r>
          <a:r>
            <a:rPr lang="es-ES" sz="12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) Factores causantes y subyacentes de crisis.</a:t>
          </a:r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b) Alcance de la crisis y perfil humanitario</a:t>
          </a:r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c) Situación de población afectada.</a:t>
          </a:r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d) Capacidad de respuesta nacional</a:t>
          </a:r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e) Capacidad de respuesta internacional</a:t>
          </a:r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f) Acceso humanitario</a:t>
          </a:r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g) Cobertura y brechas</a:t>
          </a:r>
        </a:p>
        <a:p>
          <a:pPr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u="none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h) Prioridades humanitarias estratégicas</a:t>
          </a:r>
          <a:endParaRPr lang="es-SV" sz="1200" b="1" u="none" kern="1200" dirty="0">
            <a:solidFill>
              <a:schemeClr val="tx1"/>
            </a:solidFill>
            <a:latin typeface="Gill Sans MT" panose="020B0502020104020203" pitchFamily="34" charset="0"/>
          </a:endParaRPr>
        </a:p>
      </dsp:txBody>
      <dsp:txXfrm>
        <a:off x="75957" y="3426217"/>
        <a:ext cx="3383368" cy="2441419"/>
      </dsp:txXfrm>
    </dsp:sp>
    <dsp:sp modelId="{D9EFBB0E-568A-491A-848A-EBCB87731727}">
      <dsp:nvSpPr>
        <dsp:cNvPr id="0" name=""/>
        <dsp:cNvSpPr/>
      </dsp:nvSpPr>
      <dsp:spPr>
        <a:xfrm rot="13151808">
          <a:off x="1553624" y="2450568"/>
          <a:ext cx="3249036" cy="720530"/>
        </a:xfrm>
        <a:prstGeom prst="leftArrow">
          <a:avLst>
            <a:gd name="adj1" fmla="val 60000"/>
            <a:gd name="adj2" fmla="val 50000"/>
          </a:avLst>
        </a:prstGeom>
        <a:solidFill>
          <a:srgbClr val="FFFF99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EDEFB-405D-4262-96B5-CA7122A292F5}">
      <dsp:nvSpPr>
        <dsp:cNvPr id="0" name=""/>
        <dsp:cNvSpPr/>
      </dsp:nvSpPr>
      <dsp:spPr>
        <a:xfrm>
          <a:off x="470332" y="677637"/>
          <a:ext cx="2897683" cy="2213045"/>
        </a:xfrm>
        <a:prstGeom prst="roundRect">
          <a:avLst>
            <a:gd name="adj" fmla="val 10000"/>
          </a:avLst>
        </a:prstGeom>
        <a:solidFill>
          <a:srgbClr val="66FFFF"/>
        </a:solidFill>
        <a:ln w="34925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Activación de Equipo de Respuesta a Emergencias y su Plan de preparación a emergencias.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a) Aspectos programáticos en Protección de niñez, salud, nutrición, seguridad alimentaria, educación.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b) Áreas de logística: Equipo de Respuesta a Emergencias:  Monitoreo y evaluación, Compras, logística, salvaguarda de la niñez, seguridad.</a:t>
          </a:r>
          <a:endParaRPr lang="es-SV" sz="1200" b="1" kern="1200" dirty="0">
            <a:solidFill>
              <a:schemeClr val="tx1"/>
            </a:solidFill>
            <a:latin typeface="Gill Sans MT" panose="020B0502020104020203" pitchFamily="34" charset="0"/>
          </a:endParaRPr>
        </a:p>
      </dsp:txBody>
      <dsp:txXfrm>
        <a:off x="535150" y="742455"/>
        <a:ext cx="2768047" cy="2083409"/>
      </dsp:txXfrm>
    </dsp:sp>
    <dsp:sp modelId="{B008947B-567F-4C61-8E4F-A07D78A6CC90}">
      <dsp:nvSpPr>
        <dsp:cNvPr id="0" name=""/>
        <dsp:cNvSpPr/>
      </dsp:nvSpPr>
      <dsp:spPr>
        <a:xfrm rot="16200000">
          <a:off x="4403900" y="1837188"/>
          <a:ext cx="2318802" cy="720530"/>
        </a:xfrm>
        <a:prstGeom prst="leftArrow">
          <a:avLst>
            <a:gd name="adj1" fmla="val 60000"/>
            <a:gd name="adj2" fmla="val 50000"/>
          </a:avLst>
        </a:prstGeom>
        <a:solidFill>
          <a:srgbClr val="FFFF99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2AB8C-1736-4045-B7BC-E56E6EF32B45}">
      <dsp:nvSpPr>
        <dsp:cNvPr id="0" name=""/>
        <dsp:cNvSpPr/>
      </dsp:nvSpPr>
      <dsp:spPr>
        <a:xfrm>
          <a:off x="4114795" y="-108964"/>
          <a:ext cx="2897011" cy="2294033"/>
        </a:xfrm>
        <a:prstGeom prst="roundRect">
          <a:avLst>
            <a:gd name="adj" fmla="val 10000"/>
          </a:avLst>
        </a:prstGeom>
        <a:solidFill>
          <a:srgbClr val="66FFFF"/>
        </a:solidFill>
        <a:ln w="34925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Respuesta inicial: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Adaptación programática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Movilización de recursos: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b="1" kern="1200" dirty="0" smtClean="0">
            <a:solidFill>
              <a:schemeClr val="tx1"/>
            </a:solidFill>
            <a:latin typeface="Gill Sans MT" panose="020B0502020104020203" pitchFamily="34" charset="0"/>
          </a:endParaRPr>
        </a:p>
      </dsp:txBody>
      <dsp:txXfrm>
        <a:off x="4181985" y="-41774"/>
        <a:ext cx="2762631" cy="2159653"/>
      </dsp:txXfrm>
    </dsp:sp>
    <dsp:sp modelId="{3D7A5E2C-5FF6-4416-8EB4-A8423563BEAB}">
      <dsp:nvSpPr>
        <dsp:cNvPr id="0" name=""/>
        <dsp:cNvSpPr/>
      </dsp:nvSpPr>
      <dsp:spPr>
        <a:xfrm rot="19167810">
          <a:off x="6305283" y="2526860"/>
          <a:ext cx="2886500" cy="720530"/>
        </a:xfrm>
        <a:prstGeom prst="leftArrow">
          <a:avLst>
            <a:gd name="adj1" fmla="val 60000"/>
            <a:gd name="adj2" fmla="val 50000"/>
          </a:avLst>
        </a:prstGeom>
        <a:solidFill>
          <a:srgbClr val="FFFF99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4AE684-85DA-4AD1-8BF8-7DE2F11F87B4}">
      <dsp:nvSpPr>
        <dsp:cNvPr id="0" name=""/>
        <dsp:cNvSpPr/>
      </dsp:nvSpPr>
      <dsp:spPr>
        <a:xfrm>
          <a:off x="7130939" y="988404"/>
          <a:ext cx="3428906" cy="1921413"/>
        </a:xfrm>
        <a:prstGeom prst="roundRect">
          <a:avLst>
            <a:gd name="adj" fmla="val 10000"/>
          </a:avLst>
        </a:prstGeom>
        <a:solidFill>
          <a:srgbClr val="66FFFF"/>
        </a:solidFill>
        <a:ln w="34925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Gill Sans MT" panose="020B0502020104020203" pitchFamily="34" charset="0"/>
            </a:rPr>
            <a:t>Respuesta a gran escala</a:t>
          </a:r>
          <a:endParaRPr lang="es-SV" sz="1200" b="1" kern="1200" dirty="0">
            <a:solidFill>
              <a:schemeClr val="tx1"/>
            </a:solidFill>
            <a:latin typeface="Gill Sans MT" panose="020B0502020104020203" pitchFamily="34" charset="0"/>
          </a:endParaRPr>
        </a:p>
      </dsp:txBody>
      <dsp:txXfrm>
        <a:off x="7187215" y="1044680"/>
        <a:ext cx="3316354" cy="1808861"/>
      </dsp:txXfrm>
    </dsp:sp>
    <dsp:sp modelId="{E4D3EE32-1366-47E6-9F5B-6960AF40DD90}">
      <dsp:nvSpPr>
        <dsp:cNvPr id="0" name=""/>
        <dsp:cNvSpPr/>
      </dsp:nvSpPr>
      <dsp:spPr>
        <a:xfrm>
          <a:off x="6962346" y="4395634"/>
          <a:ext cx="2318802" cy="72053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B9F04-4090-43E3-88C9-2942DC7E1EBA}">
      <dsp:nvSpPr>
        <dsp:cNvPr id="0" name=""/>
        <dsp:cNvSpPr/>
      </dsp:nvSpPr>
      <dsp:spPr>
        <a:xfrm>
          <a:off x="8080265" y="3795192"/>
          <a:ext cx="2401766" cy="1921413"/>
        </a:xfrm>
        <a:prstGeom prst="roundRect">
          <a:avLst>
            <a:gd name="adj" fmla="val 10000"/>
          </a:avLst>
        </a:prstGeom>
        <a:solidFill>
          <a:srgbClr val="66FFFF"/>
        </a:solidFill>
        <a:ln w="34925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</a:rPr>
            <a:t>Recuperación</a:t>
          </a:r>
          <a:endParaRPr lang="es-SV" sz="1800" b="1" kern="1200" dirty="0">
            <a:solidFill>
              <a:schemeClr val="tx1"/>
            </a:solidFill>
          </a:endParaRPr>
        </a:p>
      </dsp:txBody>
      <dsp:txXfrm>
        <a:off x="8136541" y="3851468"/>
        <a:ext cx="2289214" cy="1808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397D7-CF91-42F7-A844-529B745A2139}" type="datetimeFigureOut">
              <a:rPr lang="es-SV" smtClean="0"/>
              <a:t>3/6/2020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30123-C22A-4FB5-824E-91CF6F16F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0684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30123-C22A-4FB5-824E-91CF6F16FE02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69961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7" y="1356376"/>
            <a:ext cx="8361229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4" y="3872107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10580"/>
            <a:ext cx="12192000" cy="6442806"/>
            <a:chOff x="752858" y="744469"/>
            <a:chExt cx="10674117" cy="5349671"/>
          </a:xfrm>
          <a:solidFill>
            <a:srgbClr val="E31303"/>
          </a:solidFill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grpFill/>
            <a:ln w="0">
              <a:solidFill>
                <a:srgbClr val="E31303"/>
              </a:solidFill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grpFill/>
            <a:ln w="0">
              <a:solidFill>
                <a:srgbClr val="E31303"/>
              </a:solidFill>
              <a:prstDash val="solid"/>
              <a:round/>
              <a:headEnd/>
              <a:tailEnd/>
            </a:ln>
          </p:spPr>
        </p:sp>
      </p:grp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069" y="116820"/>
            <a:ext cx="2951519" cy="60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68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/>
          <a:lstStyle/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/>
          <a:lstStyle/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00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/>
          <a:lstStyle/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/>
          <a:lstStyle/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5551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/>
          <a:lstStyle/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/>
          <a:lstStyle/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4597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/>
          <a:lstStyle/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/>
          <a:lstStyle/>
          <a:p>
            <a:endParaRPr lang="es-S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/>
          <a:lstStyle/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8051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/>
          <a:lstStyle/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/>
          <a:lstStyle/>
          <a:p>
            <a:endParaRPr lang="es-S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/>
          <a:lstStyle/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8502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/>
          <a:lstStyle/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/>
          <a:lstStyle/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4615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936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889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/>
          <a:lstStyle/>
          <a:p>
            <a:fld id="{6A11ADFE-0D1F-4CBD-939F-5F5B58A339EE}" type="datetimeFigureOut">
              <a:rPr lang="es-SV" smtClean="0"/>
              <a:t>3/6/2020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/>
          <a:lstStyle/>
          <a:p>
            <a:fld id="{CFDD220D-0ECF-4374-ABF9-00B5819FF91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0708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0351" y="134655"/>
            <a:ext cx="9450887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351" y="1866378"/>
            <a:ext cx="9450887" cy="4715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rgbClr val="E31303"/>
          </a:solidFill>
          <a:ln>
            <a:solidFill>
              <a:srgbClr val="E31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811" y="225230"/>
            <a:ext cx="1711703" cy="353622"/>
          </a:xfrm>
          <a:prstGeom prst="rect">
            <a:avLst/>
          </a:prstGeom>
        </p:spPr>
      </p:pic>
      <p:sp>
        <p:nvSpPr>
          <p:cNvPr id="10" name="Rectangle 8" title="Side bar"/>
          <p:cNvSpPr/>
          <p:nvPr userDrawn="1"/>
        </p:nvSpPr>
        <p:spPr>
          <a:xfrm>
            <a:off x="11140745" y="713984"/>
            <a:ext cx="207836" cy="6144392"/>
          </a:xfrm>
          <a:prstGeom prst="rect">
            <a:avLst/>
          </a:prstGeom>
          <a:solidFill>
            <a:srgbClr val="E31303"/>
          </a:solidFill>
          <a:ln>
            <a:solidFill>
              <a:srgbClr val="E31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660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2130996" y="4257675"/>
            <a:ext cx="6691757" cy="682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Rectángulo 10"/>
          <p:cNvSpPr/>
          <p:nvPr/>
        </p:nvSpPr>
        <p:spPr>
          <a:xfrm>
            <a:off x="2064038" y="1226986"/>
            <a:ext cx="6691757" cy="682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689770"/>
              </p:ext>
            </p:extLst>
          </p:nvPr>
        </p:nvGraphicFramePr>
        <p:xfrm>
          <a:off x="2393691" y="2502111"/>
          <a:ext cx="6691757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0183">
                  <a:extLst>
                    <a:ext uri="{9D8B030D-6E8A-4147-A177-3AD203B41FA5}">
                      <a16:colId xmlns:a16="http://schemas.microsoft.com/office/drawing/2014/main" val="3746864960"/>
                    </a:ext>
                  </a:extLst>
                </a:gridCol>
                <a:gridCol w="1171574">
                  <a:extLst>
                    <a:ext uri="{9D8B030D-6E8A-4147-A177-3AD203B41FA5}">
                      <a16:colId xmlns:a16="http://schemas.microsoft.com/office/drawing/2014/main" val="1106400486"/>
                    </a:ext>
                  </a:extLst>
                </a:gridCol>
              </a:tblGrid>
              <a:tr h="4865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SV" sz="1800" b="1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Estrategias de abordaje en la protección</a:t>
                      </a:r>
                      <a:r>
                        <a:rPr lang="es-SV" sz="1800" b="1" baseline="0" dirty="0" smtClean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la niñez en el contexto de COVID19</a:t>
                      </a:r>
                      <a:endParaRPr lang="es-ES" sz="1800" b="1" baseline="0" dirty="0" smtClean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S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48050"/>
                  </a:ext>
                </a:extLst>
              </a:tr>
            </a:tbl>
          </a:graphicData>
        </a:graphic>
      </p:graphicFrame>
      <p:sp>
        <p:nvSpPr>
          <p:cNvPr id="8" name="3 Rectángulo redondeado"/>
          <p:cNvSpPr>
            <a:spLocks noChangeArrowheads="1"/>
          </p:cNvSpPr>
          <p:nvPr/>
        </p:nvSpPr>
        <p:spPr bwMode="auto">
          <a:xfrm>
            <a:off x="5860750" y="4911213"/>
            <a:ext cx="5403069" cy="63180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9pPr>
          </a:lstStyle>
          <a:p>
            <a:pPr algn="ctr" eaLnBrk="1" hangingPunct="1"/>
            <a:r>
              <a:rPr lang="es-ES" altLang="es-SV" sz="1200" b="1" dirty="0" smtClean="0">
                <a:solidFill>
                  <a:schemeClr val="tx1"/>
                </a:solidFill>
              </a:rPr>
              <a:t>Licda. Ludin Caballero Chávez para EHP</a:t>
            </a:r>
            <a:endParaRPr lang="es-SV" altLang="es-SV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19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050"/>
          <p:cNvSpPr>
            <a:spLocks noChangeShapeType="1"/>
          </p:cNvSpPr>
          <p:nvPr/>
        </p:nvSpPr>
        <p:spPr bwMode="auto">
          <a:xfrm>
            <a:off x="1524000" y="2819400"/>
            <a:ext cx="91440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SV"/>
          </a:p>
        </p:txBody>
      </p:sp>
      <p:sp>
        <p:nvSpPr>
          <p:cNvPr id="6147" name="Text Box 2051"/>
          <p:cNvSpPr txBox="1">
            <a:spLocks noChangeArrowheads="1"/>
          </p:cNvSpPr>
          <p:nvPr/>
        </p:nvSpPr>
        <p:spPr bwMode="auto">
          <a:xfrm>
            <a:off x="1143000" y="209893"/>
            <a:ext cx="9906000" cy="323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GillSan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GillSan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San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San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San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San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San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San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Sans" pitchFamily="2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SV" altLang="es-SV" sz="15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Octubre 2019 se gesta una emergencia, catalogada como emergencia sanitaria en continente asiático</a:t>
            </a:r>
            <a:endParaRPr lang="es-SV" altLang="es-SV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341" name="Line 2053"/>
          <p:cNvSpPr>
            <a:spLocks noChangeShapeType="1"/>
          </p:cNvSpPr>
          <p:nvPr/>
        </p:nvSpPr>
        <p:spPr bwMode="auto">
          <a:xfrm flipH="1">
            <a:off x="2447925" y="2622551"/>
            <a:ext cx="0" cy="76041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es-ES" sz="1600"/>
          </a:p>
        </p:txBody>
      </p:sp>
      <p:sp>
        <p:nvSpPr>
          <p:cNvPr id="14344" name="Line 2056"/>
          <p:cNvSpPr>
            <a:spLocks noChangeShapeType="1"/>
          </p:cNvSpPr>
          <p:nvPr/>
        </p:nvSpPr>
        <p:spPr bwMode="auto">
          <a:xfrm>
            <a:off x="4267200" y="2622550"/>
            <a:ext cx="0" cy="1524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es-ES" sz="1600"/>
          </a:p>
        </p:txBody>
      </p:sp>
      <p:sp>
        <p:nvSpPr>
          <p:cNvPr id="14353" name="Line 2065"/>
          <p:cNvSpPr>
            <a:spLocks noChangeShapeType="1"/>
          </p:cNvSpPr>
          <p:nvPr/>
        </p:nvSpPr>
        <p:spPr bwMode="auto">
          <a:xfrm>
            <a:off x="6796037" y="2360866"/>
            <a:ext cx="0" cy="1295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es-ES" sz="1600"/>
          </a:p>
        </p:txBody>
      </p:sp>
      <p:sp>
        <p:nvSpPr>
          <p:cNvPr id="14369" name="Line 2065"/>
          <p:cNvSpPr>
            <a:spLocks noChangeShapeType="1"/>
          </p:cNvSpPr>
          <p:nvPr/>
        </p:nvSpPr>
        <p:spPr bwMode="auto">
          <a:xfrm>
            <a:off x="9753600" y="2504411"/>
            <a:ext cx="0" cy="5730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es-ES" sz="1600"/>
          </a:p>
        </p:txBody>
      </p:sp>
      <p:sp>
        <p:nvSpPr>
          <p:cNvPr id="20" name="Line 2059"/>
          <p:cNvSpPr>
            <a:spLocks noChangeShapeType="1"/>
          </p:cNvSpPr>
          <p:nvPr/>
        </p:nvSpPr>
        <p:spPr bwMode="auto">
          <a:xfrm flipH="1">
            <a:off x="8696170" y="2477413"/>
            <a:ext cx="25041" cy="214965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s-SV"/>
          </a:p>
        </p:txBody>
      </p:sp>
      <p:sp>
        <p:nvSpPr>
          <p:cNvPr id="2" name="Rectángulo redondeado 1"/>
          <p:cNvSpPr/>
          <p:nvPr/>
        </p:nvSpPr>
        <p:spPr>
          <a:xfrm>
            <a:off x="1143000" y="3391250"/>
            <a:ext cx="1784044" cy="292120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  <a:buFontTx/>
              <a:buNone/>
            </a:pPr>
            <a:r>
              <a:rPr lang="es-SV" altLang="es-SV" sz="1200" b="1">
                <a:solidFill>
                  <a:schemeClr val="tx1"/>
                </a:solidFill>
                <a:latin typeface="Gill Sans MT" panose="020B0502020104020203" pitchFamily="34" charset="0"/>
              </a:rPr>
              <a:t>En razón de guardar el distanciamiento físico, se ven reducidos algunos  servicios para la niñez; se cierran las escuelas, se reduce acceso a programas  preventivos de salud y de protección.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SV" sz="1200" b="1">
                <a:solidFill>
                  <a:schemeClr val="tx1"/>
                </a:solidFill>
                <a:latin typeface="Gill Sans MT" panose="020B0502020104020203" pitchFamily="34" charset="0"/>
              </a:rPr>
              <a:t>Medios de vida reducidos o perdidos.</a:t>
            </a:r>
            <a:endParaRPr lang="es-ES" altLang="es-SV" sz="1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1143000" y="844954"/>
            <a:ext cx="2088858" cy="170426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s-SV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21 de marzo de 2020 el órgano ejecutivo declaró Cuarentena domiciliar obligatoria por 30 días, con restricción de movilidad. Algunas excepciones aplican. 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3433763" y="729908"/>
            <a:ext cx="2044701" cy="18602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s-SV" altLang="es-SV" sz="1200" b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A</a:t>
            </a:r>
            <a:r>
              <a:rPr lang="es-ES" sz="1200" b="1" dirty="0" err="1">
                <a:solidFill>
                  <a:schemeClr val="tx1"/>
                </a:solidFill>
                <a:latin typeface="Gill Sans MT" panose="020B0502020104020203" pitchFamily="34" charset="0"/>
              </a:rPr>
              <a:t>utoridades</a:t>
            </a:r>
            <a:r>
              <a:rPr lang="es-ES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 piden a población lavarse las manos con jabón y agua o gel </a:t>
            </a:r>
            <a:r>
              <a:rPr lang="es-ES" sz="1200" b="1" dirty="0" err="1">
                <a:solidFill>
                  <a:schemeClr val="tx1"/>
                </a:solidFill>
                <a:latin typeface="Gill Sans MT" panose="020B0502020104020203" pitchFamily="34" charset="0"/>
              </a:rPr>
              <a:t>antibacterial</a:t>
            </a:r>
            <a:r>
              <a:rPr lang="es-ES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, usar mascarilla, consumir alimentos bien cocinados, y QUEDARSE EN CASA; llamar al 132 en caso de emergencia.</a:t>
            </a:r>
            <a:endParaRPr lang="en-GB" altLang="es-SV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3425440" y="4041058"/>
            <a:ext cx="1683519" cy="281694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buFontTx/>
              <a:buNone/>
            </a:pPr>
            <a:r>
              <a:rPr lang="es-SV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4. 29 de marzo GOES inicia a dotar bono de $300.00 a millón y medio de familias. </a:t>
            </a:r>
            <a:r>
              <a:rPr lang="es-SV" altLang="es-SV" sz="1200" b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Paquetes alimentarios, kits agrícolas, medidas de alivio económico.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s-SV" altLang="es-SV" sz="1200" b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Falta </a:t>
            </a:r>
            <a:r>
              <a:rPr lang="es-SV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de censo limitan acceso a familias muy vulnerables.</a:t>
            </a:r>
            <a:endParaRPr lang="es-SV" altLang="es-SV" sz="8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5371155" y="3621477"/>
            <a:ext cx="2185317" cy="323652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buFontTx/>
              <a:buNone/>
            </a:pPr>
            <a:r>
              <a:rPr lang="es-SV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6. Personas viajeras fueron alojadas en centros de cuarentena como medida de contención de propagación del virus.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s-ES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Niñas y niños que viajaron de forma Acompañada y No acompañada.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s-ES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Necesidades de atención psicosocial aumentadas y con limitantes, mecanismos de denuncia a fortalecer.</a:t>
            </a:r>
            <a:endParaRPr lang="es-SV" altLang="es-SV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7818668" y="4427318"/>
            <a:ext cx="1683519" cy="236371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buFontTx/>
              <a:buNone/>
            </a:pPr>
            <a:r>
              <a:rPr lang="es-SV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51 salvadoreños, fallecidos, cerca de 3,000 casos positivos COVID19, presión sobre los sistemas de salud, de protección, más de una veintena de feminicidios, inseguridad alimentaria, desnutrición, , </a:t>
            </a:r>
            <a:endParaRPr lang="en-GB" altLang="es-SV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8" name="Rectángulo redondeado 27"/>
          <p:cNvSpPr/>
          <p:nvPr/>
        </p:nvSpPr>
        <p:spPr>
          <a:xfrm>
            <a:off x="9367167" y="3048001"/>
            <a:ext cx="1776981" cy="22024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buFontTx/>
              <a:buNone/>
            </a:pPr>
            <a:r>
              <a:rPr lang="es-SV" altLang="es-SV" sz="1200" b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27 </a:t>
            </a:r>
            <a:r>
              <a:rPr lang="es-SV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salvadoreños fallecidos, </a:t>
            </a:r>
            <a:r>
              <a:rPr lang="es-SV" altLang="es-SV" sz="1200" b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+ 210 albergues, 7,000 personas en ellos.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s-SV" altLang="es-SV" sz="1200" b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Viviendas </a:t>
            </a:r>
            <a:r>
              <a:rPr lang="es-SV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destruidas, medios de vida perdidos, 25, 000 personas más en </a:t>
            </a:r>
            <a:r>
              <a:rPr lang="es-SV" altLang="es-SV" sz="1200" b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inseguridad </a:t>
            </a:r>
            <a:r>
              <a:rPr lang="es-SV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alimentaria</a:t>
            </a:r>
            <a:endParaRPr lang="en-GB" altLang="es-SV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5680370" y="558136"/>
            <a:ext cx="2369844" cy="18602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buFontTx/>
              <a:buNone/>
            </a:pPr>
            <a:r>
              <a:rPr lang="es-SV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5. Condiciones subyacentes de protección de la niñez exacerban sus riesgos durante emergencia.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s-ES" altLang="es-SV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72% de hogares mostraban emociones desbordadas por el confinamiento a las 2 semanas de declaratoria de cuarentena. </a:t>
            </a:r>
            <a:endParaRPr lang="es-SV" altLang="es-SV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8344073" y="568145"/>
            <a:ext cx="2369844" cy="186022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buFontTx/>
              <a:buNone/>
            </a:pPr>
            <a:r>
              <a:rPr lang="es-SV" altLang="es-SV" sz="1200" b="1" dirty="0">
                <a:solidFill>
                  <a:schemeClr val="tx1"/>
                </a:solidFill>
              </a:rPr>
              <a:t>7. Domingo 31 de mayo 2020, una depresión tropical se convierte en Tormenta tropical AMANDA el cual junto a condiciones estructurales provoca daños a infraestructura domiciliar, hospitalaria, y se elevan las necesidades humanitarias de la niñez y sus familias.</a:t>
            </a:r>
            <a:endParaRPr lang="es-SV" altLang="es-SV" sz="1600" b="1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17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76643551"/>
              </p:ext>
            </p:extLst>
          </p:nvPr>
        </p:nvGraphicFramePr>
        <p:xfrm>
          <a:off x="1091380" y="1386348"/>
          <a:ext cx="9586451" cy="5356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3 Rectángulo redondeado"/>
          <p:cNvSpPr>
            <a:spLocks noChangeArrowheads="1"/>
          </p:cNvSpPr>
          <p:nvPr/>
        </p:nvSpPr>
        <p:spPr bwMode="auto">
          <a:xfrm>
            <a:off x="3255897" y="0"/>
            <a:ext cx="5403069" cy="63180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9pPr>
          </a:lstStyle>
          <a:p>
            <a:pPr algn="ctr" eaLnBrk="1" hangingPunct="1"/>
            <a:r>
              <a:rPr lang="es-ES" altLang="es-SV" sz="2000" b="1" dirty="0" smtClean="0">
                <a:solidFill>
                  <a:schemeClr val="tx1"/>
                </a:solidFill>
              </a:rPr>
              <a:t>Emergencia humanitaria: ¿Cómo aplica la Convención de los Derechos de la Niñez?</a:t>
            </a:r>
            <a:endParaRPr lang="es-SV" altLang="es-SV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080941852"/>
              </p:ext>
            </p:extLst>
          </p:nvPr>
        </p:nvGraphicFramePr>
        <p:xfrm>
          <a:off x="943897" y="811161"/>
          <a:ext cx="9984658" cy="5327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900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239088"/>
              </p:ext>
            </p:extLst>
          </p:nvPr>
        </p:nvGraphicFramePr>
        <p:xfrm>
          <a:off x="899651" y="147484"/>
          <a:ext cx="9881419" cy="66624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70273">
                  <a:extLst>
                    <a:ext uri="{9D8B030D-6E8A-4147-A177-3AD203B41FA5}">
                      <a16:colId xmlns:a16="http://schemas.microsoft.com/office/drawing/2014/main" val="983593985"/>
                    </a:ext>
                  </a:extLst>
                </a:gridCol>
                <a:gridCol w="5211146">
                  <a:extLst>
                    <a:ext uri="{9D8B030D-6E8A-4147-A177-3AD203B41FA5}">
                      <a16:colId xmlns:a16="http://schemas.microsoft.com/office/drawing/2014/main" val="362948542"/>
                    </a:ext>
                  </a:extLst>
                </a:gridCol>
              </a:tblGrid>
              <a:tr h="869076">
                <a:tc gridSpan="2"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P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SV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solidFill>
                            <a:schemeClr val="tx1"/>
                          </a:solidFill>
                          <a:effectLst/>
                        </a:rPr>
                        <a:t>Riesgo </a:t>
                      </a:r>
                      <a:r>
                        <a:rPr lang="es-PE" sz="1600" dirty="0">
                          <a:solidFill>
                            <a:schemeClr val="tx1"/>
                          </a:solidFill>
                          <a:effectLst/>
                        </a:rPr>
                        <a:t>de Protección de la </a:t>
                      </a:r>
                      <a:r>
                        <a:rPr lang="es-PE" sz="1600" dirty="0" smtClean="0">
                          <a:solidFill>
                            <a:schemeClr val="tx1"/>
                          </a:solidFill>
                          <a:effectLst/>
                        </a:rPr>
                        <a:t>Niñez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SV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496106"/>
                  </a:ext>
                </a:extLst>
              </a:tr>
              <a:tr h="5793365">
                <a:tc>
                  <a:txBody>
                    <a:bodyPr/>
                    <a:lstStyle/>
                    <a:p>
                      <a:pPr>
                        <a:lnSpc>
                          <a:spcPts val="5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SV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Supervisión reducida de niñas y niños.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I</a:t>
                      </a:r>
                      <a:r>
                        <a:rPr lang="es-PE" sz="1400" spc="-5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n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cremento de abuso infantil y violencia doméstica/interperson</a:t>
                      </a:r>
                      <a:r>
                        <a:rPr lang="es-PE" sz="1400" spc="-5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</a:t>
                      </a: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l.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Presión o falta de acceso a servicios de protección de la infancia incluyendo servicios de salud en general y particularmente de atención psicosocial y para VBG.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8605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Empeoramiento de condiciones pre-existentes de salud mental.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Angustia de niñas y niños por la muerte, enfermedad o separación de un ser querido o miedo a la enfermedad.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8605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Mayor participación de NNA en trabajos peligrosos.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517525" lvl="0" indent="-342900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Estigmatización social de personas infectadas o personas/grupos de los que se sospecha que están infectados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517525" lvl="0" indent="-342900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Mayor riesgo de explotación sexual de niños, incluyendo sexo para recibir asistencia, explotación sexual comercial de niños y matrimonio precoz forzado.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R="18605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es-PE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SV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4130">
                        <a:lnSpc>
                          <a:spcPts val="5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491490" algn="l"/>
                        </a:tabLst>
                      </a:pPr>
                      <a:r>
                        <a:rPr lang="es-PE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SV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142875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203835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Cierre de centros de cuido de niños/escuelas, requerimientos de trabajo continuado, enfermedad, cuarentena de cuidadores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42875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203835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Incremento de angustia psicológica entre cuidadores y miembros de la comunidad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42875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203835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Mayores obstáculos para informar sobre incidentes.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8605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203835" algn="l"/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Medidas de aislamiento o cuarentena pueden crear miedo y pánico particularmente en niños si éstos no entienden qué está pasando entonces hay mayor nivel de estrés.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8605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203835" algn="l"/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Apoyo limitado a niños en conflicto con la ley, inclusive aquellos en detención.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8605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203835" algn="l"/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Separación familiar; riesgo de convertirse en un No Acompañado e instalarse en una institución.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8605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203835" algn="l"/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Interrupción para procesos de registro de nacimiento debido a la cuarentena.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8605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203835" algn="l"/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Responsabilidades del hogar impuestas en las niñas por temas de género, tales como cuidado de miembros de la familia o hacer tareas del hogar.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342900" marR="18605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203835" algn="l"/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Apoyo limitado para niñez que viven/trabajan en la calle y otros niños que ya se encuentran en riesgo.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R="18605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3835" algn="l"/>
                          <a:tab pos="342900" algn="l"/>
                        </a:tabLst>
                      </a:pPr>
                      <a:r>
                        <a:rPr lang="es-PE" sz="14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246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6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6957F63-C7C8-954C-8144-1B7103BEC61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2251558" y="7527608"/>
            <a:ext cx="4878362" cy="2738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Presentation Headline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A6F631-D6EB-D648-90BE-FDCAA3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6630" y="6879536"/>
            <a:ext cx="632336" cy="288031"/>
          </a:xfrm>
        </p:spPr>
        <p:txBody>
          <a:bodyPr/>
          <a:lstStyle/>
          <a:p>
            <a:fld id="{3653EAE3-D965-ED4D-8CFF-3330FB4F2C1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1 Marcador de número de diapositiva"/>
          <p:cNvSpPr txBox="1">
            <a:spLocks/>
          </p:cNvSpPr>
          <p:nvPr/>
        </p:nvSpPr>
        <p:spPr>
          <a:xfrm>
            <a:off x="9390318" y="7067619"/>
            <a:ext cx="1143444" cy="4176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685766" rtl="0" eaLnBrk="0" latinLnBrk="0" hangingPunct="0">
              <a:defRPr sz="3200" kern="1200">
                <a:solidFill>
                  <a:schemeClr val="bg1"/>
                </a:solidFill>
                <a:latin typeface="GillSans" pitchFamily="34" charset="0"/>
                <a:ea typeface="+mn-ea"/>
                <a:cs typeface="+mn-cs"/>
              </a:defRPr>
            </a:lvl1pPr>
            <a:lvl2pPr marL="742950" indent="-285750" algn="l" defTabSz="685766" rtl="0" eaLnBrk="0" latinLnBrk="0" hangingPunct="0">
              <a:defRPr sz="3200" kern="1200">
                <a:solidFill>
                  <a:schemeClr val="bg1"/>
                </a:solidFill>
                <a:latin typeface="GillSans" pitchFamily="34" charset="0"/>
                <a:ea typeface="+mn-ea"/>
                <a:cs typeface="+mn-cs"/>
              </a:defRPr>
            </a:lvl2pPr>
            <a:lvl3pPr marL="1143000" indent="-228600" algn="l" defTabSz="685766" rtl="0" eaLnBrk="0" latinLnBrk="0" hangingPunct="0">
              <a:defRPr sz="3200" kern="1200">
                <a:solidFill>
                  <a:schemeClr val="bg1"/>
                </a:solidFill>
                <a:latin typeface="GillSans" pitchFamily="34" charset="0"/>
                <a:ea typeface="+mn-ea"/>
                <a:cs typeface="+mn-cs"/>
              </a:defRPr>
            </a:lvl3pPr>
            <a:lvl4pPr marL="1600200" indent="-228600" algn="l" defTabSz="685766" rtl="0" eaLnBrk="0" latinLnBrk="0" hangingPunct="0">
              <a:defRPr sz="3200" kern="1200">
                <a:solidFill>
                  <a:schemeClr val="bg1"/>
                </a:solidFill>
                <a:latin typeface="GillSans" pitchFamily="34" charset="0"/>
                <a:ea typeface="+mn-ea"/>
                <a:cs typeface="+mn-cs"/>
              </a:defRPr>
            </a:lvl4pPr>
            <a:lvl5pPr marL="2057400" indent="-228600" algn="l" defTabSz="685766" rtl="0" eaLnBrk="0" latinLnBrk="0" hangingPunct="0">
              <a:defRPr sz="3200" kern="1200">
                <a:solidFill>
                  <a:schemeClr val="bg1"/>
                </a:solidFill>
                <a:latin typeface="GillSans" pitchFamily="34" charset="0"/>
                <a:ea typeface="+mn-ea"/>
                <a:cs typeface="+mn-cs"/>
              </a:defRPr>
            </a:lvl5pPr>
            <a:lvl6pPr marL="2514600" indent="-228600" algn="l" defTabSz="685766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bg1"/>
                </a:solidFill>
                <a:latin typeface="GillSans" pitchFamily="34" charset="0"/>
                <a:ea typeface="+mn-ea"/>
                <a:cs typeface="+mn-cs"/>
              </a:defRPr>
            </a:lvl6pPr>
            <a:lvl7pPr marL="2971800" indent="-228600" algn="l" defTabSz="685766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bg1"/>
                </a:solidFill>
                <a:latin typeface="GillSans" pitchFamily="34" charset="0"/>
                <a:ea typeface="+mn-ea"/>
                <a:cs typeface="+mn-cs"/>
              </a:defRPr>
            </a:lvl7pPr>
            <a:lvl8pPr marL="3429000" indent="-228600" algn="l" defTabSz="685766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bg1"/>
                </a:solidFill>
                <a:latin typeface="GillSans" pitchFamily="34" charset="0"/>
                <a:ea typeface="+mn-ea"/>
                <a:cs typeface="+mn-cs"/>
              </a:defRPr>
            </a:lvl8pPr>
            <a:lvl9pPr marL="3886200" indent="-228600" algn="l" defTabSz="685766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bg1"/>
                </a:solidFill>
                <a:latin typeface="GillSans" pitchFamily="34" charset="0"/>
                <a:ea typeface="+mn-ea"/>
                <a:cs typeface="+mn-cs"/>
              </a:defRPr>
            </a:lvl9pPr>
          </a:lstStyle>
          <a:p>
            <a:pPr eaLnBrk="1" hangingPunct="1"/>
            <a:fld id="{5E0B062A-B69A-47A6-9FB6-C7BAAA496AC9}" type="slidenum">
              <a:rPr lang="en-US" altLang="es-SV" sz="1400" smtClean="0">
                <a:solidFill>
                  <a:schemeClr val="tx1"/>
                </a:solidFill>
                <a:latin typeface="Arial" panose="020B0604020202020204" pitchFamily="34" charset="0"/>
              </a:rPr>
              <a:pPr eaLnBrk="1" hangingPunct="1"/>
              <a:t>6</a:t>
            </a:fld>
            <a:endParaRPr lang="en-US" altLang="es-SV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3 Rectángulo redondeado"/>
          <p:cNvSpPr>
            <a:spLocks noChangeArrowheads="1"/>
          </p:cNvSpPr>
          <p:nvPr/>
        </p:nvSpPr>
        <p:spPr bwMode="auto">
          <a:xfrm>
            <a:off x="3255897" y="0"/>
            <a:ext cx="5403069" cy="63180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9pPr>
          </a:lstStyle>
          <a:p>
            <a:pPr algn="ctr" eaLnBrk="1" hangingPunct="1"/>
            <a:r>
              <a:rPr lang="es-ES" altLang="es-SV" sz="2000" b="1" dirty="0" smtClean="0">
                <a:solidFill>
                  <a:schemeClr val="tx1"/>
                </a:solidFill>
              </a:rPr>
              <a:t>Respuesta institucional de Save the Children</a:t>
            </a:r>
            <a:endParaRPr lang="es-SV" altLang="es-SV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8" name="8 Diagrama"/>
          <p:cNvGraphicFramePr/>
          <p:nvPr>
            <p:extLst>
              <p:ext uri="{D42A27DB-BD31-4B8C-83A1-F6EECF244321}">
                <p14:modId xmlns:p14="http://schemas.microsoft.com/office/powerpoint/2010/main" val="4175733943"/>
              </p:ext>
            </p:extLst>
          </p:nvPr>
        </p:nvGraphicFramePr>
        <p:xfrm>
          <a:off x="589935" y="914400"/>
          <a:ext cx="10559846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170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762682" y="2035282"/>
            <a:ext cx="3090692" cy="3908311"/>
            <a:chOff x="5299" y="1150379"/>
            <a:chExt cx="3090692" cy="3908311"/>
          </a:xfrm>
        </p:grpSpPr>
        <p:sp>
          <p:nvSpPr>
            <p:cNvPr id="3" name="Rectángulo redondeado 2"/>
            <p:cNvSpPr/>
            <p:nvPr/>
          </p:nvSpPr>
          <p:spPr>
            <a:xfrm>
              <a:off x="5299" y="1150379"/>
              <a:ext cx="3090692" cy="390831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uadroTexto 3"/>
            <p:cNvSpPr txBox="1"/>
            <p:nvPr/>
          </p:nvSpPr>
          <p:spPr>
            <a:xfrm>
              <a:off x="156174" y="1301254"/>
              <a:ext cx="2788942" cy="36065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kern="1200" dirty="0" smtClean="0">
                  <a:latin typeface="Gill Sans MT" panose="020B0502020104020203" pitchFamily="34" charset="0"/>
                </a:rPr>
                <a:t>Objetivo general: Aumentar el acceso y calidad de programas y servicios hacia la niñez en </a:t>
              </a:r>
              <a:r>
                <a:rPr lang="es-ES" sz="1600" kern="1200" dirty="0" smtClean="0">
                  <a:latin typeface="Gill Sans MT" panose="020B0502020104020203" pitchFamily="34" charset="0"/>
                </a:rPr>
                <a:t>protección, salud, y educación según </a:t>
              </a:r>
              <a:r>
                <a:rPr lang="es-ES" sz="1600" kern="1200" dirty="0" smtClean="0">
                  <a:latin typeface="Gill Sans MT" panose="020B0502020104020203" pitchFamily="34" charset="0"/>
                </a:rPr>
                <a:t>sus necesidades, puntos de vista y circunstancias.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600" kern="1200" dirty="0" smtClean="0">
                <a:latin typeface="Gill Sans MT" panose="020B0502020104020203" pitchFamily="34" charset="0"/>
              </a:endParaRP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kern="1200" dirty="0" smtClean="0">
                  <a:latin typeface="Gill Sans MT" panose="020B0502020104020203" pitchFamily="34" charset="0"/>
                </a:rPr>
                <a:t>Aumentar las competencias de niñas y niños y sus familias al ejercicio de sus derechos y auto-cuido en salud, protección y educación.</a:t>
              </a:r>
              <a:endParaRPr lang="es-ES" sz="1600" kern="1200" dirty="0">
                <a:latin typeface="Gill Sans MT" panose="020B0502020104020203" pitchFamily="34" charset="0"/>
              </a:endParaRPr>
            </a:p>
          </p:txBody>
        </p:sp>
      </p:grpSp>
      <p:sp>
        <p:nvSpPr>
          <p:cNvPr id="5" name="Rectángulo 4"/>
          <p:cNvSpPr/>
          <p:nvPr/>
        </p:nvSpPr>
        <p:spPr>
          <a:xfrm>
            <a:off x="2212258" y="126661"/>
            <a:ext cx="7108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Gill Sans MT" panose="020B0502020104020203" pitchFamily="34" charset="0"/>
              </a:rPr>
              <a:t>Objetivos / Estrategias de intervención en Protección de Niñez </a:t>
            </a:r>
            <a:endParaRPr lang="es-SV" sz="2000" dirty="0">
              <a:latin typeface="Gill Sans MT" panose="020B0502020104020203" pitchFamily="34" charset="0"/>
            </a:endParaRPr>
          </a:p>
        </p:txBody>
      </p:sp>
      <p:sp>
        <p:nvSpPr>
          <p:cNvPr id="6" name="Abrir llave 5"/>
          <p:cNvSpPr/>
          <p:nvPr/>
        </p:nvSpPr>
        <p:spPr>
          <a:xfrm>
            <a:off x="3728641" y="750792"/>
            <a:ext cx="645773" cy="5812240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SV" b="1" dirty="0"/>
          </a:p>
        </p:txBody>
      </p:sp>
      <p:sp>
        <p:nvSpPr>
          <p:cNvPr id="10" name="Rectángulo redondeado 9"/>
          <p:cNvSpPr/>
          <p:nvPr/>
        </p:nvSpPr>
        <p:spPr>
          <a:xfrm>
            <a:off x="4416314" y="2609089"/>
            <a:ext cx="6453247" cy="9438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tx1"/>
                </a:solidFill>
              </a:rPr>
              <a:t>Campañas IEC con medios alternativos para promover mensajes clave de protección, acceso a la salud, educación y protección,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4382293" y="1563333"/>
            <a:ext cx="6487268" cy="9438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 Aumentar el acceso de NNA y sus familias en especial mujeres y niñas embarazadas o en periodo de lactancia, a servicios de nutrición seguros y </a:t>
            </a:r>
            <a:r>
              <a:rPr lang="es-ES" b="1" dirty="0" smtClean="0">
                <a:solidFill>
                  <a:schemeClr val="tx1"/>
                </a:solidFill>
              </a:rPr>
              <a:t>apropiados, según sus circunstancias. 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4348272" y="3654845"/>
            <a:ext cx="6487268" cy="9438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tx1"/>
                </a:solidFill>
              </a:rPr>
              <a:t>Gestión </a:t>
            </a:r>
            <a:r>
              <a:rPr lang="es-ES" b="1" dirty="0">
                <a:solidFill>
                  <a:schemeClr val="tx1"/>
                </a:solidFill>
              </a:rPr>
              <a:t>de casos de Niñas y </a:t>
            </a:r>
            <a:r>
              <a:rPr lang="es-ES" b="1" dirty="0" smtClean="0">
                <a:solidFill>
                  <a:schemeClr val="tx1"/>
                </a:solidFill>
              </a:rPr>
              <a:t>niños en condición de alta vulnerabilidad aumentada por COVID19 y Tormenta AMANDA. 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4348272" y="573103"/>
            <a:ext cx="6487268" cy="9438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I</a:t>
            </a:r>
            <a:r>
              <a:rPr lang="es-ES" b="1" dirty="0" smtClean="0">
                <a:solidFill>
                  <a:schemeClr val="tx1"/>
                </a:solidFill>
              </a:rPr>
              <a:t>ncrementar las acciones de prevención y repuesta del </a:t>
            </a:r>
            <a:r>
              <a:rPr lang="es-ES" b="1" dirty="0">
                <a:solidFill>
                  <a:schemeClr val="tx1"/>
                </a:solidFill>
              </a:rPr>
              <a:t>Sistema de </a:t>
            </a:r>
            <a:r>
              <a:rPr lang="es-ES" b="1" dirty="0" smtClean="0">
                <a:solidFill>
                  <a:schemeClr val="tx1"/>
                </a:solidFill>
              </a:rPr>
              <a:t>protección de NNA según tipo de riesgo e institución que atiende tales riesgos en protección, salud, nutrición.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4348272" y="4700601"/>
            <a:ext cx="6487268" cy="9438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tx1"/>
                </a:solidFill>
              </a:rPr>
              <a:t>Atención psicosocial y apoyo humanitario de NNA en centros de cuarentena y en comunidades. 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4348272" y="5743804"/>
            <a:ext cx="6487268" cy="9438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tx1"/>
                </a:solidFill>
              </a:rPr>
              <a:t>Ayuda humanitaria a Niñas y mujeres VBG en comunidades Recuperación </a:t>
            </a:r>
            <a:r>
              <a:rPr lang="es-ES" b="1" dirty="0">
                <a:solidFill>
                  <a:schemeClr val="tx1"/>
                </a:solidFill>
              </a:rPr>
              <a:t>de los medios de vida y nutrición de las familias. </a:t>
            </a:r>
            <a:endParaRPr lang="es-SV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7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Rectángulo redondeado"/>
          <p:cNvSpPr>
            <a:spLocks noChangeArrowheads="1"/>
          </p:cNvSpPr>
          <p:nvPr/>
        </p:nvSpPr>
        <p:spPr bwMode="auto">
          <a:xfrm>
            <a:off x="3359136" y="2979174"/>
            <a:ext cx="5403069" cy="63180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1pPr>
            <a:lvl2pPr marL="742950" indent="-28575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2pPr>
            <a:lvl3pPr marL="11430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3pPr>
            <a:lvl4pPr marL="16002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4pPr>
            <a:lvl5pPr marL="2057400" indent="-228600" eaLnBrk="0" hangingPunct="0">
              <a:defRPr sz="3200">
                <a:solidFill>
                  <a:schemeClr val="bg1"/>
                </a:solidFill>
                <a:latin typeface="Gill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Sans" pitchFamily="34" charset="0"/>
              </a:defRPr>
            </a:lvl9pPr>
          </a:lstStyle>
          <a:p>
            <a:pPr algn="ctr" eaLnBrk="1" hangingPunct="1"/>
            <a:r>
              <a:rPr lang="es-ES" altLang="es-SV" sz="2000" b="1" dirty="0" smtClean="0">
                <a:solidFill>
                  <a:schemeClr val="tx1"/>
                </a:solidFill>
              </a:rPr>
              <a:t>Muchas gracias por su atención</a:t>
            </a:r>
            <a:endParaRPr lang="es-SV" altLang="es-SV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77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Personalizado 1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C00000"/>
      </a:accent1>
      <a:accent2>
        <a:srgbClr val="4C7C9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D5222A1145C34A980266FF47B5CE84" ma:contentTypeVersion="10" ma:contentTypeDescription="Create a new document." ma:contentTypeScope="" ma:versionID="7ae0c5a8a0b002324550c636d7aae3e6">
  <xsd:schema xmlns:xsd="http://www.w3.org/2001/XMLSchema" xmlns:xs="http://www.w3.org/2001/XMLSchema" xmlns:p="http://schemas.microsoft.com/office/2006/metadata/properties" xmlns:ns3="cc77940c-cdb1-46ad-b44b-c0eb823e73c7" targetNamespace="http://schemas.microsoft.com/office/2006/metadata/properties" ma:root="true" ma:fieldsID="1c58e4489b329d1a9003f96a12443022" ns3:_="">
    <xsd:import namespace="cc77940c-cdb1-46ad-b44b-c0eb823e73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77940c-cdb1-46ad-b44b-c0eb823e73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B628C-4936-4A6B-912D-9A705A6F67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3B01EC-243F-4569-AFF5-3849F6674666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cc77940c-cdb1-46ad-b44b-c0eb823e73c7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C5AB50F-32DD-44BA-A940-6B9155B9D2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77940c-cdb1-46ad-b44b-c0eb823e73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18641</TotalTime>
  <Words>1180</Words>
  <Application>Microsoft Office PowerPoint</Application>
  <PresentationFormat>Panorámica</PresentationFormat>
  <Paragraphs>89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Book</vt:lpstr>
      <vt:lpstr>Gill Sans MT</vt:lpstr>
      <vt:lpstr>GillSans</vt:lpstr>
      <vt:lpstr>Times New Roman</vt:lpstr>
      <vt:lpstr>Wingdings</vt:lpstr>
      <vt:lpstr>Crop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de Factibilidad Niñez Migrante- SC Suecia HIP-ECHO</dc:title>
  <dc:creator>Franklin Perdomo</dc:creator>
  <cp:lastModifiedBy>Chavez, Ludin</cp:lastModifiedBy>
  <cp:revision>272</cp:revision>
  <dcterms:created xsi:type="dcterms:W3CDTF">2017-12-15T13:39:46Z</dcterms:created>
  <dcterms:modified xsi:type="dcterms:W3CDTF">2020-06-04T21:29:38Z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0x0101007FD5222A1145C34A980266FF47B5CE84</vt:lpwstr>
  </property>
</Properties>
</file>